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5"/>
  </p:notesMasterIdLst>
  <p:handoutMasterIdLst>
    <p:handoutMasterId r:id="rId56"/>
  </p:handoutMasterIdLst>
  <p:sldIdLst>
    <p:sldId id="377" r:id="rId5"/>
    <p:sldId id="378" r:id="rId6"/>
    <p:sldId id="379" r:id="rId7"/>
    <p:sldId id="380" r:id="rId8"/>
    <p:sldId id="381" r:id="rId9"/>
    <p:sldId id="382" r:id="rId10"/>
    <p:sldId id="383" r:id="rId11"/>
    <p:sldId id="274" r:id="rId12"/>
    <p:sldId id="292" r:id="rId13"/>
    <p:sldId id="285" r:id="rId14"/>
    <p:sldId id="286" r:id="rId15"/>
    <p:sldId id="305" r:id="rId16"/>
    <p:sldId id="310" r:id="rId17"/>
    <p:sldId id="293" r:id="rId18"/>
    <p:sldId id="315" r:id="rId19"/>
    <p:sldId id="316" r:id="rId20"/>
    <p:sldId id="388" r:id="rId21"/>
    <p:sldId id="389" r:id="rId22"/>
    <p:sldId id="374" r:id="rId23"/>
    <p:sldId id="390" r:id="rId24"/>
    <p:sldId id="376" r:id="rId25"/>
    <p:sldId id="391" r:id="rId26"/>
    <p:sldId id="392" r:id="rId27"/>
    <p:sldId id="393" r:id="rId28"/>
    <p:sldId id="394" r:id="rId29"/>
    <p:sldId id="395" r:id="rId30"/>
    <p:sldId id="396" r:id="rId31"/>
    <p:sldId id="366" r:id="rId32"/>
    <p:sldId id="367" r:id="rId33"/>
    <p:sldId id="368" r:id="rId34"/>
    <p:sldId id="369" r:id="rId35"/>
    <p:sldId id="370" r:id="rId36"/>
    <p:sldId id="372" r:id="rId37"/>
    <p:sldId id="373" r:id="rId38"/>
    <p:sldId id="375" r:id="rId39"/>
    <p:sldId id="384" r:id="rId40"/>
    <p:sldId id="386" r:id="rId41"/>
    <p:sldId id="387" r:id="rId42"/>
    <p:sldId id="327" r:id="rId43"/>
    <p:sldId id="330" r:id="rId44"/>
    <p:sldId id="331" r:id="rId45"/>
    <p:sldId id="332" r:id="rId46"/>
    <p:sldId id="329" r:id="rId47"/>
    <p:sldId id="360" r:id="rId48"/>
    <p:sldId id="361" r:id="rId49"/>
    <p:sldId id="362" r:id="rId50"/>
    <p:sldId id="397" r:id="rId51"/>
    <p:sldId id="398" r:id="rId52"/>
    <p:sldId id="363" r:id="rId53"/>
    <p:sldId id="36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78954" autoAdjust="0"/>
  </p:normalViewPr>
  <p:slideViewPr>
    <p:cSldViewPr>
      <p:cViewPr varScale="1">
        <p:scale>
          <a:sx n="48" d="100"/>
          <a:sy n="48" d="100"/>
        </p:scale>
        <p:origin x="1172" y="24"/>
      </p:cViewPr>
      <p:guideLst>
        <p:guide orient="horz" pos="2160"/>
        <p:guide pos="3840"/>
      </p:guideLst>
    </p:cSldViewPr>
  </p:slideViewPr>
  <p:notesTextViewPr>
    <p:cViewPr>
      <p:scale>
        <a:sx n="1" d="1"/>
        <a:sy n="1" d="1"/>
      </p:scale>
      <p:origin x="0" y="0"/>
    </p:cViewPr>
  </p:notesTextViewPr>
  <p:notesViewPr>
    <p:cSldViewPr>
      <p:cViewPr varScale="1">
        <p:scale>
          <a:sx n="69" d="100"/>
          <a:sy n="69" d="100"/>
        </p:scale>
        <p:origin x="2568" y="3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AAE38-79BE-4082-9A4D-2BEC47341C04}" type="datetimeFigureOut">
              <a:rPr lang="en-US" smtClean="0"/>
              <a:t>6/12/2024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F15613-D24F-46B4-9010-BD7B318E3C30}" type="slidenum">
              <a:rPr lang="en-US" smtClean="0"/>
              <a:t>‹#›</a:t>
            </a:fld>
            <a:endParaRPr lang="en-US"/>
          </a:p>
        </p:txBody>
      </p:sp>
    </p:spTree>
    <p:extLst>
      <p:ext uri="{BB962C8B-B14F-4D97-AF65-F5344CB8AC3E}">
        <p14:creationId xmlns:p14="http://schemas.microsoft.com/office/powerpoint/2010/main" val="286405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5BCF22-2D75-4779-9C8B-6270AA3FA919}"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B8AC8-E212-48B2-9917-7448FC83DD17}" type="slidenum">
              <a:rPr lang="en-US" smtClean="0"/>
              <a:t>‹#›</a:t>
            </a:fld>
            <a:endParaRPr lang="en-US"/>
          </a:p>
        </p:txBody>
      </p:sp>
    </p:spTree>
    <p:extLst>
      <p:ext uri="{BB962C8B-B14F-4D97-AF65-F5344CB8AC3E}">
        <p14:creationId xmlns:p14="http://schemas.microsoft.com/office/powerpoint/2010/main" val="1786590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AED"/>
                </a:solidFill>
                <a:effectLst/>
                <a:latin typeface="Google Sans"/>
              </a:rPr>
              <a:t>Lumpy skin disease is </a:t>
            </a:r>
            <a:r>
              <a:rPr lang="en-US" b="0" i="0" dirty="0">
                <a:solidFill>
                  <a:srgbClr val="E2EEFF"/>
                </a:solidFill>
                <a:effectLst/>
                <a:latin typeface="Google Sans"/>
              </a:rPr>
              <a:t>a viral disease that affects cattle</a:t>
            </a:r>
            <a:r>
              <a:rPr lang="en-US" b="0" i="0" dirty="0">
                <a:solidFill>
                  <a:srgbClr val="E8EAED"/>
                </a:solidFill>
                <a:effectLst/>
                <a:latin typeface="Google Sans"/>
              </a:rPr>
              <a:t>. It is transmitted by blood-feeding insects, such as certain species. of flies and mosquitoes, or ticks. It causes fever, nodules on the skin and can also lead to death, especially in animals that that have not previously been exposed to the virus.</a:t>
            </a:r>
          </a:p>
          <a:p>
            <a:endParaRPr lang="en-US" b="0" i="0" dirty="0">
              <a:solidFill>
                <a:srgbClr val="E8EAED"/>
              </a:solidFill>
              <a:effectLst/>
              <a:latin typeface="Google Sans"/>
            </a:endParaRPr>
          </a:p>
          <a:p>
            <a:r>
              <a:rPr lang="en-US" b="0" i="0" dirty="0" err="1">
                <a:solidFill>
                  <a:srgbClr val="BDC1C6"/>
                </a:solidFill>
                <a:effectLst/>
                <a:latin typeface="Google Sans"/>
              </a:rPr>
              <a:t>Papillomas</a:t>
            </a:r>
            <a:r>
              <a:rPr lang="en-US" b="0" i="0" dirty="0">
                <a:solidFill>
                  <a:srgbClr val="BDC1C6"/>
                </a:solidFill>
                <a:effectLst/>
                <a:latin typeface="Google Sans"/>
              </a:rPr>
              <a:t> are </a:t>
            </a:r>
            <a:r>
              <a:rPr lang="en-US" b="0" i="0" dirty="0">
                <a:solidFill>
                  <a:srgbClr val="E2EEFF"/>
                </a:solidFill>
                <a:effectLst/>
                <a:latin typeface="Google Sans"/>
              </a:rPr>
              <a:t>benign, sometimes multiple, tumors caused by viruses</a:t>
            </a:r>
            <a:r>
              <a:rPr lang="en-US" b="0" i="0" dirty="0">
                <a:solidFill>
                  <a:srgbClr val="BDC1C6"/>
                </a:solidFill>
                <a:effectLst/>
                <a:latin typeface="Google Sans"/>
              </a:rPr>
              <a:t>. They are commonly known as warts.</a:t>
            </a:r>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10</a:t>
            </a:fld>
            <a:endParaRPr lang="en-US"/>
          </a:p>
        </p:txBody>
      </p:sp>
    </p:spTree>
    <p:extLst>
      <p:ext uri="{BB962C8B-B14F-4D97-AF65-F5344CB8AC3E}">
        <p14:creationId xmlns:p14="http://schemas.microsoft.com/office/powerpoint/2010/main" val="2290554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b="0" i="0" dirty="0">
                <a:solidFill>
                  <a:srgbClr val="D1D5DB"/>
                </a:solidFill>
                <a:effectLst/>
                <a:latin typeface="Söhne"/>
              </a:rPr>
              <a:t>First, small-scale farmers can use our mobile application to register cattle by entering basic details of the animals. After that, users can capture an image with their mobile devices and upload it to our application. Once the image is uploaded, the cattle skin disease identification process involves three main steps: image enhancement, feature extraction, and classification. Finally, after these three main processes, the severity level of the skin disease is identified.</a:t>
            </a:r>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12</a:t>
            </a:fld>
            <a:endParaRPr lang="en-US"/>
          </a:p>
        </p:txBody>
      </p:sp>
    </p:spTree>
    <p:extLst>
      <p:ext uri="{BB962C8B-B14F-4D97-AF65-F5344CB8AC3E}">
        <p14:creationId xmlns:p14="http://schemas.microsoft.com/office/powerpoint/2010/main" val="1566469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base model I use inceptionv3 its pretrained neural network this network can understand many features in images from large dataset.</a:t>
            </a:r>
          </a:p>
          <a:p>
            <a:endParaRPr lang="en-US" dirty="0"/>
          </a:p>
          <a:p>
            <a:r>
              <a:rPr lang="en-US" dirty="0"/>
              <a:t>After getting the feature of images using this global average pooling taking the average of the features this makes the information more compact and easier to work with</a:t>
            </a:r>
          </a:p>
          <a:p>
            <a:endParaRPr lang="en-US" dirty="0"/>
          </a:p>
          <a:p>
            <a:r>
              <a:rPr lang="en-US" dirty="0"/>
              <a:t>After that dense layer collect the all combined feature and try to understand them even better. dense layer use 256 neurons to understand the features and patterns</a:t>
            </a:r>
          </a:p>
          <a:p>
            <a:endParaRPr lang="en-US" dirty="0"/>
          </a:p>
          <a:p>
            <a:r>
              <a:rPr lang="en-US" dirty="0"/>
              <a:t>After that using dropout prevent overfitting some time in taring some neurons randomly take breaks that’s why use this dropout layer</a:t>
            </a:r>
          </a:p>
          <a:p>
            <a:endParaRPr lang="en-US" dirty="0"/>
          </a:p>
          <a:p>
            <a:r>
              <a:rPr lang="en-US" dirty="0"/>
              <a:t>And get using dense layer and make decision based on gathered information.</a:t>
            </a:r>
          </a:p>
          <a:p>
            <a:endParaRPr lang="en-US" dirty="0"/>
          </a:p>
          <a:p>
            <a:r>
              <a:rPr lang="en-US" dirty="0"/>
              <a:t>In </a:t>
            </a:r>
            <a:r>
              <a:rPr lang="en-US" dirty="0" err="1"/>
              <a:t>compliation</a:t>
            </a:r>
            <a:r>
              <a:rPr lang="en-US" dirty="0"/>
              <a:t> part use </a:t>
            </a:r>
            <a:r>
              <a:rPr lang="en-US" dirty="0" err="1"/>
              <a:t>adam</a:t>
            </a:r>
            <a:r>
              <a:rPr lang="en-US" dirty="0"/>
              <a:t> optimizer its helps the model learn better from its mistakes and use loss function its measure how accurate its predictions are compared to the </a:t>
            </a:r>
            <a:r>
              <a:rPr lang="en-US" dirty="0" err="1"/>
              <a:t>acutual</a:t>
            </a:r>
            <a:r>
              <a:rPr lang="en-US" dirty="0"/>
              <a:t> label</a:t>
            </a:r>
          </a:p>
        </p:txBody>
      </p:sp>
      <p:sp>
        <p:nvSpPr>
          <p:cNvPr id="4" name="Slide Number Placeholder 3"/>
          <p:cNvSpPr>
            <a:spLocks noGrp="1"/>
          </p:cNvSpPr>
          <p:nvPr>
            <p:ph type="sldNum" sz="quarter" idx="5"/>
          </p:nvPr>
        </p:nvSpPr>
        <p:spPr/>
        <p:txBody>
          <a:bodyPr/>
          <a:lstStyle/>
          <a:p>
            <a:fld id="{6C0B8AC8-E212-48B2-9917-7448FC83DD17}" type="slidenum">
              <a:rPr lang="en-US" smtClean="0"/>
              <a:t>13</a:t>
            </a:fld>
            <a:endParaRPr lang="en-US"/>
          </a:p>
        </p:txBody>
      </p:sp>
    </p:spTree>
    <p:extLst>
      <p:ext uri="{BB962C8B-B14F-4D97-AF65-F5344CB8AC3E}">
        <p14:creationId xmlns:p14="http://schemas.microsoft.com/office/powerpoint/2010/main" val="3250764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B8AC8-E212-48B2-9917-7448FC83DD17}" type="slidenum">
              <a:rPr lang="en-US" smtClean="0"/>
              <a:t>34</a:t>
            </a:fld>
            <a:endParaRPr lang="en-US"/>
          </a:p>
        </p:txBody>
      </p:sp>
    </p:spTree>
    <p:extLst>
      <p:ext uri="{BB962C8B-B14F-4D97-AF65-F5344CB8AC3E}">
        <p14:creationId xmlns:p14="http://schemas.microsoft.com/office/powerpoint/2010/main" val="644696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oject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762000"/>
            <a:ext cx="10363200" cy="1470025"/>
          </a:xfrm>
        </p:spPr>
        <p:txBody>
          <a:bodyPr/>
          <a:lstStyle>
            <a:lvl1pPr>
              <a:defRPr/>
            </a:lvl1pPr>
          </a:lstStyle>
          <a:p>
            <a:r>
              <a:rPr lang="en-US" dirty="0"/>
              <a:t>Add the Project Title</a:t>
            </a:r>
          </a:p>
        </p:txBody>
      </p:sp>
      <p:sp>
        <p:nvSpPr>
          <p:cNvPr id="3" name="Subtitle 2"/>
          <p:cNvSpPr>
            <a:spLocks noGrp="1"/>
          </p:cNvSpPr>
          <p:nvPr>
            <p:ph type="subTitle" idx="1" hasCustomPrompt="1"/>
          </p:nvPr>
        </p:nvSpPr>
        <p:spPr>
          <a:xfrm>
            <a:off x="1828800" y="25146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Project ID</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856449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1"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2" name="Slide Number Placeholder 5">
            <a:extLst>
              <a:ext uri="{FF2B5EF4-FFF2-40B4-BE49-F238E27FC236}">
                <a16:creationId xmlns:a16="http://schemas.microsoft.com/office/drawing/2014/main" id="{A75490AD-C6C9-4021-8C34-1F6444AB48BF}"/>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spTree>
    <p:extLst>
      <p:ext uri="{BB962C8B-B14F-4D97-AF65-F5344CB8AC3E}">
        <p14:creationId xmlns:p14="http://schemas.microsoft.com/office/powerpoint/2010/main" val="335222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二等辺三角形 11"/>
          <p:cNvSpPr/>
          <p:nvPr userDrawn="1"/>
        </p:nvSpPr>
        <p:spPr>
          <a:xfrm>
            <a:off x="0" y="6406010"/>
            <a:ext cx="12192000" cy="452885"/>
          </a:xfrm>
          <a:prstGeom prst="triangle">
            <a:avLst>
              <a:gd name="adj" fmla="val 85448"/>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5574300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752404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612078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3310850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20" name="Picture 19" descr="A picture containing photo, table, person, monitor&#10;&#10;Description automatically generated">
            <a:extLst>
              <a:ext uri="{FF2B5EF4-FFF2-40B4-BE49-F238E27FC236}">
                <a16:creationId xmlns:a16="http://schemas.microsoft.com/office/drawing/2014/main" id="{C4A8CD1C-223D-4C87-9519-FDBD49BC597A}"/>
              </a:ext>
            </a:extLst>
          </p:cNvPr>
          <p:cNvPicPr>
            <a:picLocks noChangeAspect="1"/>
          </p:cNvPicPr>
          <p:nvPr userDrawn="1"/>
        </p:nvPicPr>
        <p:blipFill rotWithShape="1">
          <a:blip r:embed="rId2"/>
          <a:srcRect t="90286" r="71976"/>
          <a:stretch/>
        </p:blipFill>
        <p:spPr>
          <a:xfrm>
            <a:off x="0" y="6373302"/>
            <a:ext cx="2514600" cy="490308"/>
          </a:xfrm>
          <a:prstGeom prst="rect">
            <a:avLst/>
          </a:prstGeom>
        </p:spPr>
      </p:pic>
    </p:spTree>
    <p:extLst>
      <p:ext uri="{BB962C8B-B14F-4D97-AF65-F5344CB8AC3E}">
        <p14:creationId xmlns:p14="http://schemas.microsoft.com/office/powerpoint/2010/main" val="2447088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dividua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二等辺三角形 9"/>
          <p:cNvSpPr/>
          <p:nvPr userDrawn="1"/>
        </p:nvSpPr>
        <p:spPr>
          <a:xfrm>
            <a:off x="0" y="6482208"/>
            <a:ext cx="12192000" cy="376686"/>
          </a:xfrm>
          <a:prstGeom prst="triangle">
            <a:avLst>
              <a:gd name="adj" fmla="val 62762"/>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dirty="0"/>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Tree>
    <p:extLst>
      <p:ext uri="{BB962C8B-B14F-4D97-AF65-F5344CB8AC3E}">
        <p14:creationId xmlns:p14="http://schemas.microsoft.com/office/powerpoint/2010/main" val="1188891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all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23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Section Title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Sub-Titles</a:t>
            </a:r>
          </a:p>
        </p:txBody>
      </p:sp>
      <p:sp>
        <p:nvSpPr>
          <p:cNvPr id="19" name="Rectangle 18">
            <a:extLst>
              <a:ext uri="{FF2B5EF4-FFF2-40B4-BE49-F238E27FC236}">
                <a16:creationId xmlns:a16="http://schemas.microsoft.com/office/drawing/2014/main" id="{77C29E58-4878-471A-A8CF-FA8607A4052E}"/>
              </a:ext>
            </a:extLst>
          </p:cNvPr>
          <p:cNvSpPr/>
          <p:nvPr userDrawn="1"/>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ITXXXXXXXX</a:t>
            </a:r>
            <a:r>
              <a:rPr lang="en-US" sz="1800" dirty="0">
                <a:solidFill>
                  <a:schemeClr val="tx1"/>
                </a:solidFill>
              </a:rPr>
              <a:t>   |   &lt;</a:t>
            </a:r>
            <a:r>
              <a:rPr lang="en-US" sz="1800" b="1" dirty="0">
                <a:solidFill>
                  <a:schemeClr val="tx1"/>
                </a:solidFill>
              </a:rPr>
              <a:t>&lt;Student Name&gt;&gt;   </a:t>
            </a:r>
            <a:r>
              <a:rPr lang="en-US" sz="1800" dirty="0">
                <a:solidFill>
                  <a:schemeClr val="tx1"/>
                </a:solidFill>
              </a:rPr>
              <a:t>|   </a:t>
            </a:r>
            <a:r>
              <a:rPr lang="en-US" sz="1800" b="0" dirty="0">
                <a:solidFill>
                  <a:schemeClr val="tx1"/>
                </a:solidFill>
              </a:rPr>
              <a:t>&lt;&lt;Project ID&gt;&gt;</a:t>
            </a:r>
          </a:p>
        </p:txBody>
      </p:sp>
    </p:spTree>
    <p:extLst>
      <p:ext uri="{BB962C8B-B14F-4D97-AF65-F5344CB8AC3E}">
        <p14:creationId xmlns:p14="http://schemas.microsoft.com/office/powerpoint/2010/main" val="3293331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tudent Information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2837087"/>
            <a:ext cx="10363200" cy="1362075"/>
          </a:xfrm>
        </p:spPr>
        <p:txBody>
          <a:bodyPr anchor="t"/>
          <a:lstStyle>
            <a:lvl1pPr algn="l">
              <a:defRPr sz="4000" b="1" cap="all"/>
            </a:lvl1pPr>
          </a:lstStyle>
          <a:p>
            <a:r>
              <a:rPr lang="en-US" dirty="0"/>
              <a:t>Student IT Number | Student Name</a:t>
            </a:r>
          </a:p>
        </p:txBody>
      </p:sp>
      <p:sp>
        <p:nvSpPr>
          <p:cNvPr id="3" name="Text Placeholder 2"/>
          <p:cNvSpPr>
            <a:spLocks noGrp="1"/>
          </p:cNvSpPr>
          <p:nvPr>
            <p:ph type="body" idx="1" hasCustomPrompt="1"/>
          </p:nvPr>
        </p:nvSpPr>
        <p:spPr>
          <a:xfrm>
            <a:off x="963084" y="4237261"/>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Student’s Specialization</a:t>
            </a:r>
          </a:p>
        </p:txBody>
      </p:sp>
      <p:sp>
        <p:nvSpPr>
          <p:cNvPr id="13" name="二等辺三角形 10"/>
          <p:cNvSpPr/>
          <p:nvPr userDrawn="1"/>
        </p:nvSpPr>
        <p:spPr>
          <a:xfrm>
            <a:off x="0" y="6676906"/>
            <a:ext cx="12192000" cy="181095"/>
          </a:xfrm>
          <a:prstGeom prst="triangle">
            <a:avLst>
              <a:gd name="adj" fmla="val 39397"/>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p>
        </p:txBody>
      </p:sp>
      <p:sp>
        <p:nvSpPr>
          <p:cNvPr id="4" name="Rectangle 3">
            <a:extLst>
              <a:ext uri="{FF2B5EF4-FFF2-40B4-BE49-F238E27FC236}">
                <a16:creationId xmlns:a16="http://schemas.microsoft.com/office/drawing/2014/main" id="{0A8789F7-2DE1-4BD0-98A0-4D627E8C7924}"/>
              </a:ext>
            </a:extLst>
          </p:cNvPr>
          <p:cNvSpPr/>
          <p:nvPr userDrawn="1"/>
        </p:nvSpPr>
        <p:spPr>
          <a:xfrm>
            <a:off x="10134600" y="152400"/>
            <a:ext cx="1981200" cy="228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Student Must add a professional photo to this cage</a:t>
            </a:r>
          </a:p>
        </p:txBody>
      </p:sp>
    </p:spTree>
    <p:extLst>
      <p:ext uri="{BB962C8B-B14F-4D97-AF65-F5344CB8AC3E}">
        <p14:creationId xmlns:p14="http://schemas.microsoft.com/office/powerpoint/2010/main" val="2008593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35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7086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5089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304800"/>
            <a:ext cx="11684000" cy="79216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143000"/>
            <a:ext cx="11684000" cy="5181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C064364F-1F37-4C7B-B31F-2D4F671B2CB9}"/>
              </a:ext>
            </a:extLst>
          </p:cNvPr>
          <p:cNvSpPr txBox="1">
            <a:spLocks/>
          </p:cNvSpPr>
          <p:nvPr userDrawn="1"/>
        </p:nvSpPr>
        <p:spPr>
          <a:xfrm>
            <a:off x="11435142" y="6492875"/>
            <a:ext cx="680658" cy="365125"/>
          </a:xfrm>
          <a:prstGeom prst="rect">
            <a:avLst/>
          </a:prstGeom>
        </p:spPr>
        <p:txBody>
          <a:bodyPr vert="horz" lIns="91440" tIns="45720" rIns="91440" bIns="45720" rtlCol="0" anchor="ctr"/>
          <a:lstStyle>
            <a:defPPr>
              <a:defRPr lang="en-US"/>
            </a:defPPr>
            <a:lvl1pPr marL="0" algn="l" defTabSz="914400" rtl="0" eaLnBrk="1" latinLnBrk="0" hangingPunct="1">
              <a:defRPr sz="14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7D6051F-EF20-4D26-A49B-A9D5F0B34CE8}" type="slidenum">
              <a:rPr lang="en-US" smtClean="0"/>
              <a:pPr/>
              <a:t>‹#›</a:t>
            </a:fld>
            <a:endParaRPr lang="en-US" dirty="0"/>
          </a:p>
        </p:txBody>
      </p:sp>
      <p:pic>
        <p:nvPicPr>
          <p:cNvPr id="7" name="Picture 6" descr="A picture containing photo, table, person, monitor&#10;&#10;Description automatically generated">
            <a:extLst>
              <a:ext uri="{FF2B5EF4-FFF2-40B4-BE49-F238E27FC236}">
                <a16:creationId xmlns:a16="http://schemas.microsoft.com/office/drawing/2014/main" id="{0503738D-67F6-4FC8-88E8-C0D768AD3312}"/>
              </a:ext>
            </a:extLst>
          </p:cNvPr>
          <p:cNvPicPr>
            <a:picLocks noChangeAspect="1"/>
          </p:cNvPicPr>
          <p:nvPr userDrawn="1"/>
        </p:nvPicPr>
        <p:blipFill rotWithShape="1">
          <a:blip r:embed="rId16"/>
          <a:srcRect t="90286" r="71976"/>
          <a:stretch/>
        </p:blipFill>
        <p:spPr>
          <a:xfrm>
            <a:off x="0" y="6373302"/>
            <a:ext cx="2514600" cy="490308"/>
          </a:xfrm>
          <a:prstGeom prst="rect">
            <a:avLst/>
          </a:prstGeom>
        </p:spPr>
      </p:pic>
      <p:sp>
        <p:nvSpPr>
          <p:cNvPr id="4" name="TextBox 3">
            <a:extLst>
              <a:ext uri="{FF2B5EF4-FFF2-40B4-BE49-F238E27FC236}">
                <a16:creationId xmlns:a16="http://schemas.microsoft.com/office/drawing/2014/main" id="{A16EC11E-4ADA-413C-92B1-C0871F068AF1}"/>
              </a:ext>
            </a:extLst>
          </p:cNvPr>
          <p:cNvSpPr txBox="1"/>
          <p:nvPr userDrawn="1"/>
        </p:nvSpPr>
        <p:spPr>
          <a:xfrm>
            <a:off x="10287000" y="6536937"/>
            <a:ext cx="1066800" cy="276999"/>
          </a:xfrm>
          <a:prstGeom prst="rect">
            <a:avLst/>
          </a:prstGeom>
          <a:noFill/>
        </p:spPr>
        <p:txBody>
          <a:bodyPr wrap="square" rtlCol="0">
            <a:spAutoFit/>
          </a:bodyPr>
          <a:lstStyle/>
          <a:p>
            <a:fld id="{98C4007C-554A-4B16-A31C-089CB53EF86F}" type="datetime1">
              <a:rPr lang="en-US" sz="1200" b="1" smtClean="0"/>
              <a:t>6/12/2024</a:t>
            </a:fld>
            <a:endParaRPr lang="en-US" sz="1200" b="1" dirty="0"/>
          </a:p>
        </p:txBody>
      </p:sp>
    </p:spTree>
    <p:extLst>
      <p:ext uri="{BB962C8B-B14F-4D97-AF65-F5344CB8AC3E}">
        <p14:creationId xmlns:p14="http://schemas.microsoft.com/office/powerpoint/2010/main" val="4137453564"/>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0" r:id="rId3"/>
    <p:sldLayoutId id="2147483662" r:id="rId4"/>
    <p:sldLayoutId id="2147483651" r:id="rId5"/>
    <p:sldLayoutId id="2147483660"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hf hdr="0" ftr="0"/>
  <p:txStyles>
    <p:title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Wingdings" pitchFamily="2" charset="2"/>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7.png"/><Relationship Id="rId7" Type="http://schemas.openxmlformats.org/officeDocument/2006/relationships/image" Target="../media/image54.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8.jpeg"/><Relationship Id="rId7" Type="http://schemas.openxmlformats.org/officeDocument/2006/relationships/image" Target="../media/image39.png"/><Relationship Id="rId2" Type="http://schemas.openxmlformats.org/officeDocument/2006/relationships/image" Target="../media/image57.jpe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61.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47.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4.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47.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65.png"/><Relationship Id="rId5" Type="http://schemas.openxmlformats.org/officeDocument/2006/relationships/image" Target="../media/image47.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68.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47.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8.png"/><Relationship Id="rId7" Type="http://schemas.openxmlformats.org/officeDocument/2006/relationships/image" Target="../media/image70.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4.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47.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38.png"/><Relationship Id="rId7" Type="http://schemas.openxmlformats.org/officeDocument/2006/relationships/image" Target="../media/image77.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39.png"/><Relationship Id="rId9"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jpeg"/><Relationship Id="rId5" Type="http://schemas.openxmlformats.org/officeDocument/2006/relationships/image" Target="../media/image11.png"/><Relationship Id="rId10"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85.jpe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4.jpe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31.png"/><Relationship Id="rId7" Type="http://schemas.openxmlformats.org/officeDocument/2006/relationships/image" Target="../media/image86.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7.png"/><Relationship Id="rId9" Type="http://schemas.openxmlformats.org/officeDocument/2006/relationships/image" Target="../media/image88.jpeg"/></Relationships>
</file>

<file path=ppt/slides/_rels/slide35.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47.png"/><Relationship Id="rId7" Type="http://schemas.openxmlformats.org/officeDocument/2006/relationships/image" Target="../media/image90.jpe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89.jpe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9.png"/><Relationship Id="rId7" Type="http://schemas.openxmlformats.org/officeDocument/2006/relationships/image" Target="../media/image95.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9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4.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98.jpeg"/><Relationship Id="rId5" Type="http://schemas.openxmlformats.org/officeDocument/2006/relationships/image" Target="../media/image31.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83.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00.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08.png"/><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109.png"/></Relationships>
</file>

<file path=ppt/slides/_rels/slide4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39.png"/><Relationship Id="rId7" Type="http://schemas.openxmlformats.org/officeDocument/2006/relationships/image" Target="../media/image114.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19.png"/><Relationship Id="rId2" Type="http://schemas.openxmlformats.org/officeDocument/2006/relationships/image" Target="../media/image38.png"/><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75E098-F3D0-453C-BBF5-A7C840F21FD8}"/>
              </a:ext>
            </a:extLst>
          </p:cNvPr>
          <p:cNvSpPr>
            <a:spLocks noGrp="1"/>
          </p:cNvSpPr>
          <p:nvPr>
            <p:ph type="ctrTitle"/>
          </p:nvPr>
        </p:nvSpPr>
        <p:spPr>
          <a:xfrm>
            <a:off x="914400" y="1772816"/>
            <a:ext cx="10363200" cy="1470025"/>
          </a:xfrm>
        </p:spPr>
        <p:txBody>
          <a:bodyPr>
            <a:normAutofit/>
          </a:bodyPr>
          <a:lstStyle/>
          <a:p>
            <a:br>
              <a:rPr lang="en-GB" sz="36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b="1" dirty="0"/>
          </a:p>
        </p:txBody>
      </p:sp>
      <p:grpSp>
        <p:nvGrpSpPr>
          <p:cNvPr id="2" name="object 2">
            <a:extLst>
              <a:ext uri="{FF2B5EF4-FFF2-40B4-BE49-F238E27FC236}">
                <a16:creationId xmlns:a16="http://schemas.microsoft.com/office/drawing/2014/main" id="{B510D02A-C97E-E59C-D4D4-C307EEB1D91E}"/>
              </a:ext>
            </a:extLst>
          </p:cNvPr>
          <p:cNvGrpSpPr/>
          <p:nvPr/>
        </p:nvGrpSpPr>
        <p:grpSpPr>
          <a:xfrm>
            <a:off x="-14944" y="0"/>
            <a:ext cx="12192000" cy="6858000"/>
            <a:chOff x="0" y="0"/>
            <a:chExt cx="18288000" cy="10287000"/>
          </a:xfrm>
        </p:grpSpPr>
        <p:pic>
          <p:nvPicPr>
            <p:cNvPr id="3" name="object 3">
              <a:extLst>
                <a:ext uri="{FF2B5EF4-FFF2-40B4-BE49-F238E27FC236}">
                  <a16:creationId xmlns:a16="http://schemas.microsoft.com/office/drawing/2014/main" id="{47EDC035-010D-E3A6-35A2-493D60AA3EDF}"/>
                </a:ext>
              </a:extLst>
            </p:cNvPr>
            <p:cNvPicPr/>
            <p:nvPr/>
          </p:nvPicPr>
          <p:blipFill>
            <a:blip r:embed="rId2" cstate="print"/>
            <a:stretch>
              <a:fillRect/>
            </a:stretch>
          </p:blipFill>
          <p:spPr>
            <a:xfrm>
              <a:off x="0" y="0"/>
              <a:ext cx="18287999" cy="10286999"/>
            </a:xfrm>
            <a:prstGeom prst="rect">
              <a:avLst/>
            </a:prstGeom>
          </p:spPr>
        </p:pic>
        <p:pic>
          <p:nvPicPr>
            <p:cNvPr id="5" name="object 4">
              <a:extLst>
                <a:ext uri="{FF2B5EF4-FFF2-40B4-BE49-F238E27FC236}">
                  <a16:creationId xmlns:a16="http://schemas.microsoft.com/office/drawing/2014/main" id="{D24DA0EF-E8C4-56C6-FBC4-38DC34D7CD59}"/>
                </a:ext>
              </a:extLst>
            </p:cNvPr>
            <p:cNvPicPr/>
            <p:nvPr/>
          </p:nvPicPr>
          <p:blipFill>
            <a:blip r:embed="rId3" cstate="print"/>
            <a:stretch>
              <a:fillRect/>
            </a:stretch>
          </p:blipFill>
          <p:spPr>
            <a:xfrm>
              <a:off x="0" y="0"/>
              <a:ext cx="14096695" cy="10286999"/>
            </a:xfrm>
            <a:prstGeom prst="rect">
              <a:avLst/>
            </a:prstGeom>
          </p:spPr>
        </p:pic>
        <p:pic>
          <p:nvPicPr>
            <p:cNvPr id="6" name="object 5">
              <a:extLst>
                <a:ext uri="{FF2B5EF4-FFF2-40B4-BE49-F238E27FC236}">
                  <a16:creationId xmlns:a16="http://schemas.microsoft.com/office/drawing/2014/main" id="{FBCE3A6B-E9E6-446B-E3C7-671EF61EBFBB}"/>
                </a:ext>
              </a:extLst>
            </p:cNvPr>
            <p:cNvPicPr/>
            <p:nvPr/>
          </p:nvPicPr>
          <p:blipFill>
            <a:blip r:embed="rId4" cstate="print"/>
            <a:stretch>
              <a:fillRect/>
            </a:stretch>
          </p:blipFill>
          <p:spPr>
            <a:xfrm>
              <a:off x="8772808" y="1283551"/>
              <a:ext cx="9515190" cy="9003448"/>
            </a:xfrm>
            <a:prstGeom prst="rect">
              <a:avLst/>
            </a:prstGeom>
          </p:spPr>
        </p:pic>
        <p:pic>
          <p:nvPicPr>
            <p:cNvPr id="7" name="object 6">
              <a:extLst>
                <a:ext uri="{FF2B5EF4-FFF2-40B4-BE49-F238E27FC236}">
                  <a16:creationId xmlns:a16="http://schemas.microsoft.com/office/drawing/2014/main" id="{63EDA251-5276-D935-25A0-E76A8DEE5AB2}"/>
                </a:ext>
              </a:extLst>
            </p:cNvPr>
            <p:cNvPicPr/>
            <p:nvPr/>
          </p:nvPicPr>
          <p:blipFill>
            <a:blip r:embed="rId5" cstate="print"/>
            <a:stretch>
              <a:fillRect/>
            </a:stretch>
          </p:blipFill>
          <p:spPr>
            <a:xfrm>
              <a:off x="0" y="4755947"/>
              <a:ext cx="4812340" cy="5531052"/>
            </a:xfrm>
            <a:prstGeom prst="rect">
              <a:avLst/>
            </a:prstGeom>
          </p:spPr>
        </p:pic>
      </p:grpSp>
      <p:pic>
        <p:nvPicPr>
          <p:cNvPr id="13" name="object 10">
            <a:extLst>
              <a:ext uri="{FF2B5EF4-FFF2-40B4-BE49-F238E27FC236}">
                <a16:creationId xmlns:a16="http://schemas.microsoft.com/office/drawing/2014/main" id="{D61505F8-A472-496F-1164-BC282CF2D39D}"/>
              </a:ext>
            </a:extLst>
          </p:cNvPr>
          <p:cNvPicPr/>
          <p:nvPr/>
        </p:nvPicPr>
        <p:blipFill>
          <a:blip r:embed="rId6" cstate="print"/>
          <a:stretch>
            <a:fillRect/>
          </a:stretch>
        </p:blipFill>
        <p:spPr>
          <a:xfrm>
            <a:off x="0" y="6002299"/>
            <a:ext cx="12191999" cy="823135"/>
          </a:xfrm>
          <a:prstGeom prst="rect">
            <a:avLst/>
          </a:prstGeom>
        </p:spPr>
      </p:pic>
      <p:sp>
        <p:nvSpPr>
          <p:cNvPr id="14" name="object 9">
            <a:extLst>
              <a:ext uri="{FF2B5EF4-FFF2-40B4-BE49-F238E27FC236}">
                <a16:creationId xmlns:a16="http://schemas.microsoft.com/office/drawing/2014/main" id="{DADD8140-6C2B-8DE3-29DB-FAAC7AB7BDC5}"/>
              </a:ext>
            </a:extLst>
          </p:cNvPr>
          <p:cNvSpPr txBox="1"/>
          <p:nvPr/>
        </p:nvSpPr>
        <p:spPr>
          <a:xfrm>
            <a:off x="263352" y="1340768"/>
            <a:ext cx="9217024" cy="4535856"/>
          </a:xfrm>
          <a:prstGeom prst="rect">
            <a:avLst/>
          </a:prstGeom>
        </p:spPr>
        <p:txBody>
          <a:bodyPr vert="horz" wrap="square" lIns="0" tIns="214629" rIns="0" bIns="0" rtlCol="0">
            <a:spAutoFit/>
          </a:bodyPr>
          <a:lstStyle/>
          <a:p>
            <a:pPr marL="12700" marR="4088765">
              <a:spcBef>
                <a:spcPts val="1689"/>
              </a:spcBef>
            </a:pPr>
            <a:r>
              <a:rPr lang="en-US" sz="2800" dirty="0">
                <a:solidFill>
                  <a:schemeClr val="bg1"/>
                </a:solidFill>
                <a:highlight>
                  <a:srgbClr val="000000"/>
                </a:highlight>
                <a:latin typeface="Tahoma"/>
                <a:cs typeface="Tahoma"/>
              </a:rPr>
              <a:t>Cattle Aid- </a:t>
            </a:r>
            <a:r>
              <a:rPr lang="en-US" sz="2800" dirty="0">
                <a:solidFill>
                  <a:schemeClr val="bg1"/>
                </a:solidFill>
                <a:highlight>
                  <a:srgbClr val="000000"/>
                </a:highlight>
                <a:latin typeface="Arial" panose="020B0604020202020204" pitchFamily="34" charset="0"/>
                <a:cs typeface="Arial" panose="020B0604020202020204" pitchFamily="34" charset="0"/>
              </a:rPr>
              <a:t>Application of Ontology – </a:t>
            </a:r>
            <a:r>
              <a:rPr lang="en-US" sz="2800">
                <a:solidFill>
                  <a:schemeClr val="bg1"/>
                </a:solidFill>
                <a:highlight>
                  <a:srgbClr val="000000"/>
                </a:highlight>
                <a:latin typeface="Arial" panose="020B0604020202020204" pitchFamily="34" charset="0"/>
                <a:cs typeface="Arial" panose="020B0604020202020204" pitchFamily="34" charset="0"/>
              </a:rPr>
              <a:t>Based veterinary </a:t>
            </a:r>
            <a:r>
              <a:rPr lang="en-US" sz="2800" dirty="0">
                <a:solidFill>
                  <a:schemeClr val="bg1"/>
                </a:solidFill>
                <a:highlight>
                  <a:srgbClr val="000000"/>
                </a:highlight>
                <a:latin typeface="Arial" panose="020B0604020202020204" pitchFamily="34" charset="0"/>
                <a:cs typeface="Arial" panose="020B0604020202020204" pitchFamily="34" charset="0"/>
              </a:rPr>
              <a:t>information extraction for cattle skin disease diagnosis.</a:t>
            </a:r>
          </a:p>
          <a:p>
            <a:pPr marL="12700" marR="4088765">
              <a:spcBef>
                <a:spcPts val="1689"/>
              </a:spcBef>
            </a:pPr>
            <a:endParaRPr lang="en-US" sz="2800" spc="114" dirty="0">
              <a:solidFill>
                <a:schemeClr val="bg1"/>
              </a:solidFill>
              <a:highlight>
                <a:srgbClr val="000000"/>
              </a:highlight>
              <a:latin typeface="Arial" panose="020B0604020202020204" pitchFamily="34" charset="0"/>
              <a:cs typeface="Arial" panose="020B0604020202020204" pitchFamily="34" charset="0"/>
            </a:endParaRPr>
          </a:p>
          <a:p>
            <a:pPr marL="12700" marR="4088765">
              <a:spcBef>
                <a:spcPts val="1689"/>
              </a:spcBef>
            </a:pPr>
            <a:endParaRPr lang="en-US" sz="2800" spc="114" dirty="0">
              <a:solidFill>
                <a:schemeClr val="bg1"/>
              </a:solidFill>
              <a:highlight>
                <a:srgbClr val="000000"/>
              </a:highlight>
              <a:latin typeface="Arial" panose="020B0604020202020204" pitchFamily="34" charset="0"/>
              <a:cs typeface="Arial" panose="020B0604020202020204" pitchFamily="34" charset="0"/>
            </a:endParaRPr>
          </a:p>
          <a:p>
            <a:pPr marL="12700" marR="4088765">
              <a:spcBef>
                <a:spcPts val="1689"/>
              </a:spcBef>
            </a:pPr>
            <a:r>
              <a:rPr lang="en-US" sz="2800" spc="114" dirty="0">
                <a:solidFill>
                  <a:schemeClr val="bg1"/>
                </a:solidFill>
                <a:highlight>
                  <a:srgbClr val="000000"/>
                </a:highlight>
                <a:latin typeface="Verdana"/>
                <a:cs typeface="Verdana"/>
              </a:rPr>
              <a:t>P</a:t>
            </a:r>
            <a:r>
              <a:rPr lang="en-US" sz="2800" spc="-165" dirty="0">
                <a:solidFill>
                  <a:schemeClr val="bg1"/>
                </a:solidFill>
                <a:highlight>
                  <a:srgbClr val="000000"/>
                </a:highlight>
                <a:latin typeface="Verdana"/>
                <a:cs typeface="Verdana"/>
              </a:rPr>
              <a:t>r</a:t>
            </a:r>
            <a:r>
              <a:rPr lang="en-US" sz="2800" spc="100" dirty="0">
                <a:solidFill>
                  <a:schemeClr val="bg1"/>
                </a:solidFill>
                <a:highlight>
                  <a:srgbClr val="000000"/>
                </a:highlight>
                <a:latin typeface="Verdana"/>
                <a:cs typeface="Verdana"/>
              </a:rPr>
              <a:t>o</a:t>
            </a:r>
            <a:r>
              <a:rPr lang="en-US" sz="2800" spc="45" dirty="0">
                <a:solidFill>
                  <a:schemeClr val="bg1"/>
                </a:solidFill>
                <a:highlight>
                  <a:srgbClr val="000000"/>
                </a:highlight>
                <a:latin typeface="Verdana"/>
                <a:cs typeface="Verdana"/>
              </a:rPr>
              <a:t>g</a:t>
            </a:r>
            <a:r>
              <a:rPr lang="en-US" sz="2800" spc="-165" dirty="0">
                <a:solidFill>
                  <a:schemeClr val="bg1"/>
                </a:solidFill>
                <a:highlight>
                  <a:srgbClr val="000000"/>
                </a:highlight>
                <a:latin typeface="Verdana"/>
                <a:cs typeface="Verdana"/>
              </a:rPr>
              <a:t>r</a:t>
            </a:r>
            <a:r>
              <a:rPr lang="en-US" sz="2800" spc="105" dirty="0">
                <a:solidFill>
                  <a:schemeClr val="bg1"/>
                </a:solidFill>
                <a:highlight>
                  <a:srgbClr val="000000"/>
                </a:highlight>
                <a:latin typeface="Verdana"/>
                <a:cs typeface="Verdana"/>
              </a:rPr>
              <a:t>e</a:t>
            </a:r>
            <a:r>
              <a:rPr lang="en-US" sz="2800" spc="110" dirty="0">
                <a:solidFill>
                  <a:schemeClr val="bg1"/>
                </a:solidFill>
                <a:highlight>
                  <a:srgbClr val="000000"/>
                </a:highlight>
                <a:latin typeface="Verdana"/>
                <a:cs typeface="Verdana"/>
              </a:rPr>
              <a:t>s</a:t>
            </a:r>
            <a:r>
              <a:rPr lang="en-US" sz="2800" spc="114" dirty="0">
                <a:solidFill>
                  <a:schemeClr val="bg1"/>
                </a:solidFill>
                <a:highlight>
                  <a:srgbClr val="000000"/>
                </a:highlight>
                <a:latin typeface="Verdana"/>
                <a:cs typeface="Verdana"/>
              </a:rPr>
              <a:t>s</a:t>
            </a:r>
            <a:r>
              <a:rPr lang="en-US" sz="2800" spc="-185" dirty="0">
                <a:solidFill>
                  <a:schemeClr val="bg1"/>
                </a:solidFill>
                <a:highlight>
                  <a:srgbClr val="000000"/>
                </a:highlight>
                <a:latin typeface="Verdana"/>
                <a:cs typeface="Verdana"/>
              </a:rPr>
              <a:t> </a:t>
            </a:r>
            <a:r>
              <a:rPr lang="en-US" sz="2800" spc="-80" dirty="0">
                <a:solidFill>
                  <a:schemeClr val="bg1"/>
                </a:solidFill>
                <a:highlight>
                  <a:srgbClr val="000000"/>
                </a:highlight>
                <a:latin typeface="Verdana"/>
                <a:cs typeface="Verdana"/>
              </a:rPr>
              <a:t>R</a:t>
            </a:r>
            <a:r>
              <a:rPr lang="en-US" sz="2800" spc="105" dirty="0">
                <a:solidFill>
                  <a:schemeClr val="bg1"/>
                </a:solidFill>
                <a:highlight>
                  <a:srgbClr val="000000"/>
                </a:highlight>
                <a:latin typeface="Verdana"/>
                <a:cs typeface="Verdana"/>
              </a:rPr>
              <a:t>e</a:t>
            </a:r>
            <a:r>
              <a:rPr lang="en-US" sz="2800" spc="-185" dirty="0">
                <a:solidFill>
                  <a:schemeClr val="bg1"/>
                </a:solidFill>
                <a:highlight>
                  <a:srgbClr val="000000"/>
                </a:highlight>
                <a:latin typeface="Verdana"/>
                <a:cs typeface="Verdana"/>
              </a:rPr>
              <a:t>v</a:t>
            </a:r>
            <a:r>
              <a:rPr lang="en-US" sz="2800" spc="-130" dirty="0">
                <a:solidFill>
                  <a:schemeClr val="bg1"/>
                </a:solidFill>
                <a:highlight>
                  <a:srgbClr val="000000"/>
                </a:highlight>
                <a:latin typeface="Verdana"/>
                <a:cs typeface="Verdana"/>
              </a:rPr>
              <a:t>i</a:t>
            </a:r>
            <a:r>
              <a:rPr lang="en-US" sz="2800" spc="105" dirty="0">
                <a:solidFill>
                  <a:schemeClr val="bg1"/>
                </a:solidFill>
                <a:highlight>
                  <a:srgbClr val="000000"/>
                </a:highlight>
                <a:latin typeface="Verdana"/>
                <a:cs typeface="Verdana"/>
              </a:rPr>
              <a:t>e</a:t>
            </a:r>
            <a:r>
              <a:rPr lang="en-US" sz="2800" spc="30" dirty="0">
                <a:solidFill>
                  <a:schemeClr val="bg1"/>
                </a:solidFill>
                <a:highlight>
                  <a:srgbClr val="000000"/>
                </a:highlight>
                <a:latin typeface="Verdana"/>
                <a:cs typeface="Verdana"/>
              </a:rPr>
              <a:t>w</a:t>
            </a:r>
            <a:r>
              <a:rPr lang="en-US" sz="2800" spc="-185" dirty="0">
                <a:solidFill>
                  <a:schemeClr val="bg1"/>
                </a:solidFill>
                <a:highlight>
                  <a:srgbClr val="000000"/>
                </a:highlight>
                <a:latin typeface="Verdana"/>
                <a:cs typeface="Verdana"/>
              </a:rPr>
              <a:t> </a:t>
            </a:r>
            <a:r>
              <a:rPr lang="en-US" sz="2800" spc="-540" dirty="0">
                <a:solidFill>
                  <a:schemeClr val="bg1"/>
                </a:solidFill>
                <a:highlight>
                  <a:srgbClr val="000000"/>
                </a:highlight>
                <a:latin typeface="Verdana"/>
                <a:cs typeface="Verdana"/>
              </a:rPr>
              <a:t>2</a:t>
            </a:r>
            <a:r>
              <a:rPr lang="en-US" sz="2800" spc="-185" dirty="0">
                <a:solidFill>
                  <a:schemeClr val="bg1"/>
                </a:solidFill>
                <a:highlight>
                  <a:srgbClr val="000000"/>
                </a:highlight>
                <a:latin typeface="Verdana"/>
                <a:cs typeface="Verdana"/>
              </a:rPr>
              <a:t>  </a:t>
            </a:r>
          </a:p>
          <a:p>
            <a:pPr marL="12700" marR="4088765">
              <a:spcBef>
                <a:spcPts val="1689"/>
              </a:spcBef>
            </a:pPr>
            <a:r>
              <a:rPr lang="en-US" sz="2800" spc="-420" dirty="0">
                <a:solidFill>
                  <a:schemeClr val="bg1"/>
                </a:solidFill>
                <a:highlight>
                  <a:srgbClr val="000000"/>
                </a:highlight>
                <a:latin typeface="Verdana"/>
                <a:cs typeface="Verdana"/>
              </a:rPr>
              <a:t>(</a:t>
            </a:r>
            <a:r>
              <a:rPr lang="en-US" sz="2800" spc="55" dirty="0">
                <a:solidFill>
                  <a:schemeClr val="bg1"/>
                </a:solidFill>
                <a:highlight>
                  <a:srgbClr val="000000"/>
                </a:highlight>
                <a:latin typeface="Verdana"/>
                <a:cs typeface="Verdana"/>
              </a:rPr>
              <a:t>90</a:t>
            </a:r>
            <a:r>
              <a:rPr lang="en-US" sz="2800" spc="-755" dirty="0">
                <a:solidFill>
                  <a:schemeClr val="bg1"/>
                </a:solidFill>
                <a:highlight>
                  <a:srgbClr val="000000"/>
                </a:highlight>
                <a:latin typeface="Verdana"/>
                <a:cs typeface="Verdana"/>
              </a:rPr>
              <a:t>%</a:t>
            </a:r>
            <a:r>
              <a:rPr lang="en-US" sz="2800" spc="-185" dirty="0">
                <a:solidFill>
                  <a:schemeClr val="bg1"/>
                </a:solidFill>
                <a:highlight>
                  <a:srgbClr val="000000"/>
                </a:highlight>
                <a:latin typeface="Verdana"/>
                <a:cs typeface="Verdana"/>
              </a:rPr>
              <a:t> </a:t>
            </a:r>
            <a:r>
              <a:rPr lang="en-US" sz="2800" spc="150" dirty="0">
                <a:solidFill>
                  <a:schemeClr val="bg1"/>
                </a:solidFill>
                <a:highlight>
                  <a:srgbClr val="000000"/>
                </a:highlight>
                <a:latin typeface="Verdana"/>
                <a:cs typeface="Verdana"/>
              </a:rPr>
              <a:t>C</a:t>
            </a:r>
            <a:r>
              <a:rPr lang="en-US" sz="2800" spc="100" dirty="0">
                <a:solidFill>
                  <a:schemeClr val="bg1"/>
                </a:solidFill>
                <a:highlight>
                  <a:srgbClr val="000000"/>
                </a:highlight>
                <a:latin typeface="Verdana"/>
                <a:cs typeface="Verdana"/>
              </a:rPr>
              <a:t>o</a:t>
            </a:r>
            <a:r>
              <a:rPr lang="en-US" sz="2800" spc="-175" dirty="0">
                <a:solidFill>
                  <a:schemeClr val="bg1"/>
                </a:solidFill>
                <a:highlight>
                  <a:srgbClr val="000000"/>
                </a:highlight>
                <a:latin typeface="Verdana"/>
                <a:cs typeface="Verdana"/>
              </a:rPr>
              <a:t>m</a:t>
            </a:r>
            <a:r>
              <a:rPr lang="en-US" sz="2800" spc="45" dirty="0">
                <a:solidFill>
                  <a:schemeClr val="bg1"/>
                </a:solidFill>
                <a:highlight>
                  <a:srgbClr val="000000"/>
                </a:highlight>
                <a:latin typeface="Verdana"/>
                <a:cs typeface="Verdana"/>
              </a:rPr>
              <a:t>p</a:t>
            </a:r>
            <a:r>
              <a:rPr lang="en-US" sz="2800" spc="10" dirty="0">
                <a:solidFill>
                  <a:schemeClr val="bg1"/>
                </a:solidFill>
                <a:highlight>
                  <a:srgbClr val="000000"/>
                </a:highlight>
                <a:latin typeface="Verdana"/>
                <a:cs typeface="Verdana"/>
              </a:rPr>
              <a:t>l</a:t>
            </a:r>
            <a:r>
              <a:rPr lang="en-US" sz="2800" spc="105" dirty="0">
                <a:solidFill>
                  <a:schemeClr val="bg1"/>
                </a:solidFill>
                <a:highlight>
                  <a:srgbClr val="000000"/>
                </a:highlight>
                <a:latin typeface="Verdana"/>
                <a:cs typeface="Verdana"/>
              </a:rPr>
              <a:t>e</a:t>
            </a:r>
            <a:r>
              <a:rPr lang="en-US" sz="2800" spc="-85" dirty="0">
                <a:solidFill>
                  <a:schemeClr val="bg1"/>
                </a:solidFill>
                <a:highlight>
                  <a:srgbClr val="000000"/>
                </a:highlight>
                <a:latin typeface="Verdana"/>
                <a:cs typeface="Verdana"/>
              </a:rPr>
              <a:t>t</a:t>
            </a:r>
            <a:r>
              <a:rPr lang="en-US" sz="2800" spc="-130" dirty="0">
                <a:solidFill>
                  <a:schemeClr val="bg1"/>
                </a:solidFill>
                <a:highlight>
                  <a:srgbClr val="000000"/>
                </a:highlight>
                <a:latin typeface="Verdana"/>
                <a:cs typeface="Verdana"/>
              </a:rPr>
              <a:t>i</a:t>
            </a:r>
            <a:r>
              <a:rPr lang="en-US" sz="2800" spc="100" dirty="0">
                <a:solidFill>
                  <a:schemeClr val="bg1"/>
                </a:solidFill>
                <a:highlight>
                  <a:srgbClr val="000000"/>
                </a:highlight>
                <a:latin typeface="Verdana"/>
                <a:cs typeface="Verdana"/>
              </a:rPr>
              <a:t>o</a:t>
            </a:r>
            <a:r>
              <a:rPr lang="en-US" sz="2800" spc="-140" dirty="0">
                <a:solidFill>
                  <a:schemeClr val="bg1"/>
                </a:solidFill>
                <a:highlight>
                  <a:srgbClr val="000000"/>
                </a:highlight>
                <a:latin typeface="Verdana"/>
                <a:cs typeface="Verdana"/>
              </a:rPr>
              <a:t>n</a:t>
            </a:r>
            <a:r>
              <a:rPr lang="en-US" sz="2800" spc="-415" dirty="0">
                <a:solidFill>
                  <a:schemeClr val="bg1"/>
                </a:solidFill>
                <a:highlight>
                  <a:srgbClr val="000000"/>
                </a:highlight>
                <a:latin typeface="Verdana"/>
                <a:cs typeface="Verdana"/>
              </a:rPr>
              <a:t>)</a:t>
            </a:r>
            <a:r>
              <a:rPr lang="en-US" sz="2800" spc="-185" dirty="0">
                <a:solidFill>
                  <a:schemeClr val="bg1"/>
                </a:solidFill>
                <a:highlight>
                  <a:srgbClr val="000000"/>
                </a:highlight>
                <a:latin typeface="Verdana"/>
                <a:cs typeface="Verdana"/>
              </a:rPr>
              <a:t> </a:t>
            </a:r>
            <a:r>
              <a:rPr lang="en-US" sz="2800" spc="-15" dirty="0">
                <a:solidFill>
                  <a:schemeClr val="bg1"/>
                </a:solidFill>
                <a:highlight>
                  <a:srgbClr val="000000"/>
                </a:highlight>
                <a:latin typeface="Verdana"/>
                <a:cs typeface="Verdana"/>
              </a:rPr>
              <a:t>S</a:t>
            </a:r>
            <a:r>
              <a:rPr lang="en-US" sz="2800" spc="-85" dirty="0">
                <a:solidFill>
                  <a:schemeClr val="bg1"/>
                </a:solidFill>
                <a:highlight>
                  <a:srgbClr val="000000"/>
                </a:highlight>
                <a:latin typeface="Verdana"/>
                <a:cs typeface="Verdana"/>
              </a:rPr>
              <a:t>t</a:t>
            </a:r>
            <a:r>
              <a:rPr lang="en-US" sz="2800" spc="-55" dirty="0">
                <a:solidFill>
                  <a:schemeClr val="bg1"/>
                </a:solidFill>
                <a:highlight>
                  <a:srgbClr val="000000"/>
                </a:highlight>
                <a:latin typeface="Verdana"/>
                <a:cs typeface="Verdana"/>
              </a:rPr>
              <a:t>a</a:t>
            </a:r>
            <a:r>
              <a:rPr lang="en-US" sz="2800" spc="45" dirty="0">
                <a:solidFill>
                  <a:schemeClr val="bg1"/>
                </a:solidFill>
                <a:highlight>
                  <a:srgbClr val="000000"/>
                </a:highlight>
                <a:latin typeface="Verdana"/>
                <a:cs typeface="Verdana"/>
              </a:rPr>
              <a:t>g</a:t>
            </a:r>
            <a:r>
              <a:rPr lang="en-US" sz="2800" spc="110" dirty="0">
                <a:solidFill>
                  <a:schemeClr val="bg1"/>
                </a:solidFill>
                <a:highlight>
                  <a:srgbClr val="000000"/>
                </a:highlight>
                <a:latin typeface="Verdana"/>
                <a:cs typeface="Verdana"/>
              </a:rPr>
              <a:t>e</a:t>
            </a:r>
            <a:endParaRPr lang="en-US" sz="2800" dirty="0">
              <a:solidFill>
                <a:schemeClr val="bg1"/>
              </a:solidFill>
              <a:highlight>
                <a:srgbClr val="000000"/>
              </a:highlight>
              <a:latin typeface="Verdana"/>
              <a:cs typeface="Verdana"/>
            </a:endParaRPr>
          </a:p>
        </p:txBody>
      </p:sp>
      <p:pic>
        <p:nvPicPr>
          <p:cNvPr id="11" name="Picture 10" descr="A green cow with white text&#10;&#10;Description automatically generated">
            <a:extLst>
              <a:ext uri="{FF2B5EF4-FFF2-40B4-BE49-F238E27FC236}">
                <a16:creationId xmlns:a16="http://schemas.microsoft.com/office/drawing/2014/main" id="{4FC85853-D48A-5A3B-6245-F671C683F8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0305" y="2532807"/>
            <a:ext cx="2578233" cy="26480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TextBox 11">
            <a:extLst>
              <a:ext uri="{FF2B5EF4-FFF2-40B4-BE49-F238E27FC236}">
                <a16:creationId xmlns:a16="http://schemas.microsoft.com/office/drawing/2014/main" id="{1A5E0902-30D4-7338-27F7-B31E813885CA}"/>
              </a:ext>
            </a:extLst>
          </p:cNvPr>
          <p:cNvSpPr txBox="1"/>
          <p:nvPr/>
        </p:nvSpPr>
        <p:spPr>
          <a:xfrm>
            <a:off x="7935186" y="6113055"/>
            <a:ext cx="4087979" cy="646331"/>
          </a:xfrm>
          <a:prstGeom prst="rect">
            <a:avLst/>
          </a:prstGeom>
          <a:noFill/>
        </p:spPr>
        <p:txBody>
          <a:bodyPr wrap="none" rtlCol="0">
            <a:spAutoFit/>
          </a:bodyPr>
          <a:lstStyle/>
          <a:p>
            <a:r>
              <a:rPr lang="en-US" sz="3600" b="1" dirty="0">
                <a:solidFill>
                  <a:schemeClr val="bg1"/>
                </a:solidFill>
              </a:rPr>
              <a:t>TMP-2023-24-001</a:t>
            </a:r>
          </a:p>
        </p:txBody>
      </p:sp>
    </p:spTree>
    <p:extLst>
      <p:ext uri="{BB962C8B-B14F-4D97-AF65-F5344CB8AC3E}">
        <p14:creationId xmlns:p14="http://schemas.microsoft.com/office/powerpoint/2010/main" val="36005901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12">
            <a:extLst>
              <a:ext uri="{FF2B5EF4-FFF2-40B4-BE49-F238E27FC236}">
                <a16:creationId xmlns:a16="http://schemas.microsoft.com/office/drawing/2014/main" id="{907E2F9D-7144-FD75-A315-BB54D3BABDD7}"/>
              </a:ext>
            </a:extLst>
          </p:cNvPr>
          <p:cNvGrpSpPr/>
          <p:nvPr/>
        </p:nvGrpSpPr>
        <p:grpSpPr>
          <a:xfrm>
            <a:off x="0" y="188640"/>
            <a:ext cx="2592288" cy="1471573"/>
            <a:chOff x="0" y="0"/>
            <a:chExt cx="6015990" cy="3802379"/>
          </a:xfrm>
        </p:grpSpPr>
        <p:pic>
          <p:nvPicPr>
            <p:cNvPr id="9" name="object 13">
              <a:extLst>
                <a:ext uri="{FF2B5EF4-FFF2-40B4-BE49-F238E27FC236}">
                  <a16:creationId xmlns:a16="http://schemas.microsoft.com/office/drawing/2014/main" id="{EF005062-07BD-918E-3131-CD476ADB02ED}"/>
                </a:ext>
              </a:extLst>
            </p:cNvPr>
            <p:cNvPicPr/>
            <p:nvPr/>
          </p:nvPicPr>
          <p:blipFill>
            <a:blip r:embed="rId3" cstate="print"/>
            <a:stretch>
              <a:fillRect/>
            </a:stretch>
          </p:blipFill>
          <p:spPr>
            <a:xfrm>
              <a:off x="3115917" y="157749"/>
              <a:ext cx="2899840" cy="2191436"/>
            </a:xfrm>
            <a:prstGeom prst="rect">
              <a:avLst/>
            </a:prstGeom>
          </p:spPr>
        </p:pic>
        <p:sp>
          <p:nvSpPr>
            <p:cNvPr id="10" name="object 14">
              <a:extLst>
                <a:ext uri="{FF2B5EF4-FFF2-40B4-BE49-F238E27FC236}">
                  <a16:creationId xmlns:a16="http://schemas.microsoft.com/office/drawing/2014/main" id="{EADFDF1B-2D8E-7B9E-AD8E-938D40C5974A}"/>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1" name="object 15">
              <a:extLst>
                <a:ext uri="{FF2B5EF4-FFF2-40B4-BE49-F238E27FC236}">
                  <a16:creationId xmlns:a16="http://schemas.microsoft.com/office/drawing/2014/main" id="{2A4E6631-D145-5C4C-0A1F-FB8611126756}"/>
                </a:ext>
              </a:extLst>
            </p:cNvPr>
            <p:cNvPicPr/>
            <p:nvPr/>
          </p:nvPicPr>
          <p:blipFill>
            <a:blip r:embed="rId4" cstate="print"/>
            <a:stretch>
              <a:fillRect/>
            </a:stretch>
          </p:blipFill>
          <p:spPr>
            <a:xfrm>
              <a:off x="0" y="0"/>
              <a:ext cx="4038599" cy="3802099"/>
            </a:xfrm>
            <a:prstGeom prst="rect">
              <a:avLst/>
            </a:prstGeom>
          </p:spPr>
        </p:pic>
      </p:grpSp>
      <p:grpSp>
        <p:nvGrpSpPr>
          <p:cNvPr id="12" name="object 9">
            <a:extLst>
              <a:ext uri="{FF2B5EF4-FFF2-40B4-BE49-F238E27FC236}">
                <a16:creationId xmlns:a16="http://schemas.microsoft.com/office/drawing/2014/main" id="{791CF24B-E73B-836C-4ED6-D449953C1CEF}"/>
              </a:ext>
            </a:extLst>
          </p:cNvPr>
          <p:cNvGrpSpPr/>
          <p:nvPr/>
        </p:nvGrpSpPr>
        <p:grpSpPr>
          <a:xfrm>
            <a:off x="0" y="4112880"/>
            <a:ext cx="2475308" cy="2228992"/>
            <a:chOff x="0" y="5145867"/>
            <a:chExt cx="5683885" cy="3998595"/>
          </a:xfrm>
        </p:grpSpPr>
        <p:sp>
          <p:nvSpPr>
            <p:cNvPr id="13" name="object 10">
              <a:extLst>
                <a:ext uri="{FF2B5EF4-FFF2-40B4-BE49-F238E27FC236}">
                  <a16:creationId xmlns:a16="http://schemas.microsoft.com/office/drawing/2014/main" id="{6564BB26-0EA5-BC4F-D933-8D620039B297}"/>
                </a:ext>
              </a:extLst>
            </p:cNvPr>
            <p:cNvSpPr/>
            <p:nvPr/>
          </p:nvSpPr>
          <p:spPr>
            <a:xfrm>
              <a:off x="0" y="8585110"/>
              <a:ext cx="5683885" cy="559435"/>
            </a:xfrm>
            <a:custGeom>
              <a:avLst/>
              <a:gdLst/>
              <a:ahLst/>
              <a:cxnLst/>
              <a:rect l="l" t="t" r="r" b="b"/>
              <a:pathLst>
                <a:path w="5683885" h="559434">
                  <a:moveTo>
                    <a:pt x="5683262" y="549592"/>
                  </a:moveTo>
                  <a:lnTo>
                    <a:pt x="2637040" y="549592"/>
                  </a:lnTo>
                  <a:lnTo>
                    <a:pt x="2634259" y="517271"/>
                  </a:lnTo>
                  <a:lnTo>
                    <a:pt x="2629141" y="468680"/>
                  </a:lnTo>
                  <a:lnTo>
                    <a:pt x="2623235" y="421716"/>
                  </a:lnTo>
                  <a:lnTo>
                    <a:pt x="2615742" y="371322"/>
                  </a:lnTo>
                  <a:lnTo>
                    <a:pt x="2607437" y="323342"/>
                  </a:lnTo>
                  <a:lnTo>
                    <a:pt x="2598458" y="277964"/>
                  </a:lnTo>
                  <a:lnTo>
                    <a:pt x="2588933" y="235407"/>
                  </a:lnTo>
                  <a:lnTo>
                    <a:pt x="2578963" y="195846"/>
                  </a:lnTo>
                  <a:lnTo>
                    <a:pt x="2566124" y="150914"/>
                  </a:lnTo>
                  <a:lnTo>
                    <a:pt x="2553220" y="111252"/>
                  </a:lnTo>
                  <a:lnTo>
                    <a:pt x="2528862" y="48958"/>
                  </a:lnTo>
                  <a:lnTo>
                    <a:pt x="2508910" y="11176"/>
                  </a:lnTo>
                  <a:lnTo>
                    <a:pt x="2495651" y="0"/>
                  </a:lnTo>
                  <a:lnTo>
                    <a:pt x="2492248" y="4902"/>
                  </a:lnTo>
                  <a:lnTo>
                    <a:pt x="2491054" y="16535"/>
                  </a:lnTo>
                  <a:lnTo>
                    <a:pt x="2491790" y="34544"/>
                  </a:lnTo>
                  <a:lnTo>
                    <a:pt x="2494203" y="58572"/>
                  </a:lnTo>
                  <a:lnTo>
                    <a:pt x="2497988" y="88290"/>
                  </a:lnTo>
                  <a:lnTo>
                    <a:pt x="2502865" y="123418"/>
                  </a:lnTo>
                  <a:lnTo>
                    <a:pt x="2508504" y="163639"/>
                  </a:lnTo>
                  <a:lnTo>
                    <a:pt x="2514587" y="208673"/>
                  </a:lnTo>
                  <a:lnTo>
                    <a:pt x="2520772" y="258229"/>
                  </a:lnTo>
                  <a:lnTo>
                    <a:pt x="2526817" y="312026"/>
                  </a:lnTo>
                  <a:lnTo>
                    <a:pt x="2532583" y="369747"/>
                  </a:lnTo>
                  <a:lnTo>
                    <a:pt x="2537891" y="431050"/>
                  </a:lnTo>
                  <a:lnTo>
                    <a:pt x="2541257" y="476250"/>
                  </a:lnTo>
                  <a:lnTo>
                    <a:pt x="2544305" y="522998"/>
                  </a:lnTo>
                  <a:lnTo>
                    <a:pt x="2545791" y="549592"/>
                  </a:lnTo>
                  <a:lnTo>
                    <a:pt x="0" y="549592"/>
                  </a:lnTo>
                  <a:lnTo>
                    <a:pt x="0" y="558888"/>
                  </a:lnTo>
                  <a:lnTo>
                    <a:pt x="2546324" y="558888"/>
                  </a:lnTo>
                  <a:lnTo>
                    <a:pt x="2637853" y="558888"/>
                  </a:lnTo>
                  <a:lnTo>
                    <a:pt x="5683262" y="558888"/>
                  </a:lnTo>
                  <a:lnTo>
                    <a:pt x="5683262" y="549592"/>
                  </a:lnTo>
                  <a:close/>
                </a:path>
              </a:pathLst>
            </a:custGeom>
            <a:solidFill>
              <a:srgbClr val="00892B">
                <a:alpha val="29798"/>
              </a:srgbClr>
            </a:solidFill>
          </p:spPr>
          <p:txBody>
            <a:bodyPr wrap="square" lIns="0" tIns="0" rIns="0" bIns="0" rtlCol="0"/>
            <a:lstStyle/>
            <a:p>
              <a:endParaRPr/>
            </a:p>
          </p:txBody>
        </p:sp>
        <p:pic>
          <p:nvPicPr>
            <p:cNvPr id="14" name="object 11">
              <a:extLst>
                <a:ext uri="{FF2B5EF4-FFF2-40B4-BE49-F238E27FC236}">
                  <a16:creationId xmlns:a16="http://schemas.microsoft.com/office/drawing/2014/main" id="{2F0B7588-F132-988F-5CBC-57A1BF82CE13}"/>
                </a:ext>
              </a:extLst>
            </p:cNvPr>
            <p:cNvPicPr/>
            <p:nvPr/>
          </p:nvPicPr>
          <p:blipFill>
            <a:blip r:embed="rId5" cstate="print"/>
            <a:stretch>
              <a:fillRect/>
            </a:stretch>
          </p:blipFill>
          <p:spPr>
            <a:xfrm>
              <a:off x="0" y="5145867"/>
              <a:ext cx="5596939" cy="3998132"/>
            </a:xfrm>
            <a:prstGeom prst="rect">
              <a:avLst/>
            </a:prstGeom>
          </p:spPr>
        </p:pic>
      </p:grpSp>
      <p:sp>
        <p:nvSpPr>
          <p:cNvPr id="15" name="object 19">
            <a:extLst>
              <a:ext uri="{FF2B5EF4-FFF2-40B4-BE49-F238E27FC236}">
                <a16:creationId xmlns:a16="http://schemas.microsoft.com/office/drawing/2014/main" id="{E47A1D78-8207-2CF9-1D8D-137312D1ABC0}"/>
              </a:ext>
            </a:extLst>
          </p:cNvPr>
          <p:cNvSpPr txBox="1">
            <a:spLocks noGrp="1"/>
          </p:cNvSpPr>
          <p:nvPr>
            <p:ph type="title"/>
          </p:nvPr>
        </p:nvSpPr>
        <p:spPr>
          <a:xfrm>
            <a:off x="6240016" y="224902"/>
            <a:ext cx="5306772" cy="443070"/>
          </a:xfrm>
          <a:prstGeom prst="rect">
            <a:avLst/>
          </a:prstGeom>
        </p:spPr>
        <p:txBody>
          <a:bodyPr vert="horz" wrap="square" lIns="0" tIns="12065" rIns="0" bIns="0" rtlCol="0">
            <a:spAutoFit/>
          </a:bodyPr>
          <a:lstStyle/>
          <a:p>
            <a:pPr marL="12700">
              <a:lnSpc>
                <a:spcPct val="100000"/>
              </a:lnSpc>
              <a:spcBef>
                <a:spcPts val="95"/>
              </a:spcBef>
            </a:pPr>
            <a:r>
              <a:rPr sz="2800" b="1" spc="-10" dirty="0"/>
              <a:t>BACKGROUND</a:t>
            </a:r>
            <a:endParaRPr sz="2800" b="1" dirty="0"/>
          </a:p>
        </p:txBody>
      </p:sp>
      <p:pic>
        <p:nvPicPr>
          <p:cNvPr id="3" name="Picture 2" descr="A cow with spots on its face&#10;&#10;Description automatically generated">
            <a:extLst>
              <a:ext uri="{FF2B5EF4-FFF2-40B4-BE49-F238E27FC236}">
                <a16:creationId xmlns:a16="http://schemas.microsoft.com/office/drawing/2014/main" id="{697D8296-7725-A7F9-1803-C61975551F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8698" y="4392680"/>
            <a:ext cx="2437442" cy="1900510"/>
          </a:xfrm>
          <a:prstGeom prst="rect">
            <a:avLst/>
          </a:prstGeom>
        </p:spPr>
      </p:pic>
      <p:sp>
        <p:nvSpPr>
          <p:cNvPr id="19" name="TextBox 18">
            <a:extLst>
              <a:ext uri="{FF2B5EF4-FFF2-40B4-BE49-F238E27FC236}">
                <a16:creationId xmlns:a16="http://schemas.microsoft.com/office/drawing/2014/main" id="{4270C5C7-AC2A-018B-CC2E-E70F76D929DA}"/>
              </a:ext>
            </a:extLst>
          </p:cNvPr>
          <p:cNvSpPr txBox="1"/>
          <p:nvPr/>
        </p:nvSpPr>
        <p:spPr>
          <a:xfrm>
            <a:off x="1177636" y="1252380"/>
            <a:ext cx="10369152" cy="769441"/>
          </a:xfrm>
          <a:prstGeom prst="rect">
            <a:avLst/>
          </a:prstGeom>
          <a:noFill/>
        </p:spPr>
        <p:txBody>
          <a:bodyPr wrap="square" rtlCol="0">
            <a:spAutoFit/>
          </a:bodyPr>
          <a:lstStyle/>
          <a:p>
            <a:pPr algn="just"/>
            <a:r>
              <a:rPr lang="en-US" sz="2400" b="1" dirty="0">
                <a:latin typeface="Adobe Devanagari"/>
              </a:rPr>
              <a:t>Objective: </a:t>
            </a:r>
            <a:r>
              <a:rPr lang="en-US" sz="2000" dirty="0">
                <a:latin typeface="Adobe Devanagari"/>
              </a:rPr>
              <a:t>To improve the identification and severity assessment of cattle skin diseases using </a:t>
            </a:r>
          </a:p>
          <a:p>
            <a:pPr algn="just"/>
            <a:r>
              <a:rPr lang="en-US" sz="2000" dirty="0">
                <a:latin typeface="Adobe Devanagari"/>
              </a:rPr>
              <a:t>                           image processing and advanced models</a:t>
            </a:r>
            <a:r>
              <a:rPr lang="en-US" dirty="0">
                <a:latin typeface="Adobe Devanagari"/>
              </a:rPr>
              <a:t>.</a:t>
            </a:r>
          </a:p>
        </p:txBody>
      </p:sp>
      <p:sp>
        <p:nvSpPr>
          <p:cNvPr id="20" name="TextBox 19">
            <a:extLst>
              <a:ext uri="{FF2B5EF4-FFF2-40B4-BE49-F238E27FC236}">
                <a16:creationId xmlns:a16="http://schemas.microsoft.com/office/drawing/2014/main" id="{43A8DF4C-1C19-9564-B0CF-7F95D2FEEF5E}"/>
              </a:ext>
            </a:extLst>
          </p:cNvPr>
          <p:cNvSpPr txBox="1"/>
          <p:nvPr/>
        </p:nvSpPr>
        <p:spPr>
          <a:xfrm>
            <a:off x="983432" y="2085664"/>
            <a:ext cx="10873209" cy="2265364"/>
          </a:xfrm>
          <a:prstGeom prst="rect">
            <a:avLst/>
          </a:prstGeom>
          <a:noFill/>
        </p:spPr>
        <p:txBody>
          <a:bodyPr wrap="square" rtlCol="0">
            <a:spAutoFit/>
          </a:bodyPr>
          <a:lstStyle/>
          <a:p>
            <a:pPr algn="just">
              <a:lnSpc>
                <a:spcPct val="150000"/>
              </a:lnSpc>
            </a:pPr>
            <a:r>
              <a:rPr lang="en-US" sz="2400" b="1" dirty="0">
                <a:latin typeface="Adobe Devanagari"/>
              </a:rPr>
              <a:t>Key Tasks:</a:t>
            </a:r>
          </a:p>
          <a:p>
            <a:pPr marL="342900" indent="-342900" algn="just">
              <a:lnSpc>
                <a:spcPct val="150000"/>
              </a:lnSpc>
              <a:buFont typeface="+mj-lt"/>
              <a:buAutoNum type="arabicPeriod"/>
            </a:pPr>
            <a:r>
              <a:rPr lang="en-US" b="1" i="1" dirty="0"/>
              <a:t>Identify Cattle Skin Diseases:</a:t>
            </a:r>
            <a:r>
              <a:rPr lang="en-US" dirty="0"/>
              <a:t> </a:t>
            </a:r>
            <a:r>
              <a:rPr lang="en-US" dirty="0">
                <a:latin typeface="Adobe Devanagari"/>
              </a:rPr>
              <a:t>Implement advanced image processing techniques to accurately identify common cattle skin diseases.</a:t>
            </a:r>
          </a:p>
          <a:p>
            <a:pPr marL="342900" indent="-342900" algn="just">
              <a:lnSpc>
                <a:spcPct val="150000"/>
              </a:lnSpc>
              <a:buFont typeface="+mj-lt"/>
              <a:buAutoNum type="arabicPeriod"/>
            </a:pPr>
            <a:r>
              <a:rPr lang="en-US" b="1" i="1" dirty="0"/>
              <a:t>Severity Assessment: </a:t>
            </a:r>
            <a:r>
              <a:rPr lang="en-US" dirty="0">
                <a:latin typeface="Adobe Devanagari"/>
              </a:rPr>
              <a:t>Develop a severity assessment model for early detection and monitoring of disease progression.</a:t>
            </a:r>
          </a:p>
        </p:txBody>
      </p:sp>
      <p:sp>
        <p:nvSpPr>
          <p:cNvPr id="21" name="TextBox 20">
            <a:extLst>
              <a:ext uri="{FF2B5EF4-FFF2-40B4-BE49-F238E27FC236}">
                <a16:creationId xmlns:a16="http://schemas.microsoft.com/office/drawing/2014/main" id="{1F407214-2C10-881C-4659-9FD758694C37}"/>
              </a:ext>
            </a:extLst>
          </p:cNvPr>
          <p:cNvSpPr txBox="1"/>
          <p:nvPr/>
        </p:nvSpPr>
        <p:spPr>
          <a:xfrm>
            <a:off x="817782" y="4526415"/>
            <a:ext cx="5934484" cy="984885"/>
          </a:xfrm>
          <a:prstGeom prst="rect">
            <a:avLst/>
          </a:prstGeom>
          <a:noFill/>
        </p:spPr>
        <p:txBody>
          <a:bodyPr wrap="square" rtlCol="0">
            <a:spAutoFit/>
          </a:bodyPr>
          <a:lstStyle/>
          <a:p>
            <a:pPr algn="just"/>
            <a:r>
              <a:rPr lang="en-US" sz="2000" b="1" dirty="0">
                <a:latin typeface="Adobe Devanagari"/>
              </a:rPr>
              <a:t>Targeted Diseases:</a:t>
            </a:r>
          </a:p>
          <a:p>
            <a:pPr algn="just"/>
            <a:r>
              <a:rPr lang="en-US" sz="2000" b="1" dirty="0">
                <a:latin typeface="Adobe Devanagari"/>
              </a:rPr>
              <a:t>                        </a:t>
            </a:r>
            <a:r>
              <a:rPr lang="en-US" dirty="0">
                <a:latin typeface="Adobe Devanagari"/>
              </a:rPr>
              <a:t>Focus on "</a:t>
            </a:r>
            <a:r>
              <a:rPr lang="en-US" b="1" dirty="0">
                <a:latin typeface="Adobe Devanagari"/>
              </a:rPr>
              <a:t>Lumpy Skin</a:t>
            </a:r>
            <a:r>
              <a:rPr lang="en-US" dirty="0">
                <a:latin typeface="Adobe Devanagari"/>
              </a:rPr>
              <a:t>“ the most prevalent cattle skin diseases.</a:t>
            </a:r>
          </a:p>
        </p:txBody>
      </p:sp>
      <p:sp>
        <p:nvSpPr>
          <p:cNvPr id="22" name="object 4">
            <a:extLst>
              <a:ext uri="{FF2B5EF4-FFF2-40B4-BE49-F238E27FC236}">
                <a16:creationId xmlns:a16="http://schemas.microsoft.com/office/drawing/2014/main" id="{A7FB281C-B064-3A74-C311-DF25D6C5BE77}"/>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23" name="Rectangle 22">
            <a:extLst>
              <a:ext uri="{FF2B5EF4-FFF2-40B4-BE49-F238E27FC236}">
                <a16:creationId xmlns:a16="http://schemas.microsoft.com/office/drawing/2014/main" id="{40B4729B-D7A4-F71E-BFF2-31BDF695468B}"/>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Tree>
    <p:extLst>
      <p:ext uri="{BB962C8B-B14F-4D97-AF65-F5344CB8AC3E}">
        <p14:creationId xmlns:p14="http://schemas.microsoft.com/office/powerpoint/2010/main" val="1239560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918CEE-3EE9-4768-90C7-A115F59361EE}"/>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pic>
        <p:nvPicPr>
          <p:cNvPr id="7" name="object 13">
            <a:extLst>
              <a:ext uri="{FF2B5EF4-FFF2-40B4-BE49-F238E27FC236}">
                <a16:creationId xmlns:a16="http://schemas.microsoft.com/office/drawing/2014/main" id="{6086FB3C-2434-F73E-837F-73EA913791A7}"/>
              </a:ext>
            </a:extLst>
          </p:cNvPr>
          <p:cNvPicPr/>
          <p:nvPr/>
        </p:nvPicPr>
        <p:blipFill>
          <a:blip r:embed="rId2" cstate="print"/>
          <a:stretch>
            <a:fillRect/>
          </a:stretch>
        </p:blipFill>
        <p:spPr>
          <a:xfrm>
            <a:off x="6706869" y="1671429"/>
            <a:ext cx="2808312" cy="1491275"/>
          </a:xfrm>
          <a:prstGeom prst="rect">
            <a:avLst/>
          </a:prstGeom>
        </p:spPr>
      </p:pic>
      <p:pic>
        <p:nvPicPr>
          <p:cNvPr id="9" name="object 13">
            <a:extLst>
              <a:ext uri="{FF2B5EF4-FFF2-40B4-BE49-F238E27FC236}">
                <a16:creationId xmlns:a16="http://schemas.microsoft.com/office/drawing/2014/main" id="{028186C4-3888-C4E3-DCA0-6BC31A245CBC}"/>
              </a:ext>
            </a:extLst>
          </p:cNvPr>
          <p:cNvPicPr/>
          <p:nvPr/>
        </p:nvPicPr>
        <p:blipFill>
          <a:blip r:embed="rId2" cstate="print"/>
          <a:stretch>
            <a:fillRect/>
          </a:stretch>
        </p:blipFill>
        <p:spPr>
          <a:xfrm>
            <a:off x="6671212" y="4238809"/>
            <a:ext cx="2808312" cy="1491275"/>
          </a:xfrm>
          <a:prstGeom prst="rect">
            <a:avLst/>
          </a:prstGeom>
        </p:spPr>
      </p:pic>
      <p:grpSp>
        <p:nvGrpSpPr>
          <p:cNvPr id="14" name="object 3">
            <a:extLst>
              <a:ext uri="{FF2B5EF4-FFF2-40B4-BE49-F238E27FC236}">
                <a16:creationId xmlns:a16="http://schemas.microsoft.com/office/drawing/2014/main" id="{EE16C236-8901-6DFD-F803-D732F89DCA3D}"/>
              </a:ext>
            </a:extLst>
          </p:cNvPr>
          <p:cNvGrpSpPr/>
          <p:nvPr/>
        </p:nvGrpSpPr>
        <p:grpSpPr>
          <a:xfrm>
            <a:off x="0" y="188640"/>
            <a:ext cx="2463101" cy="1556792"/>
            <a:chOff x="0" y="0"/>
            <a:chExt cx="6015990" cy="3802379"/>
          </a:xfrm>
        </p:grpSpPr>
        <p:pic>
          <p:nvPicPr>
            <p:cNvPr id="15" name="object 4">
              <a:extLst>
                <a:ext uri="{FF2B5EF4-FFF2-40B4-BE49-F238E27FC236}">
                  <a16:creationId xmlns:a16="http://schemas.microsoft.com/office/drawing/2014/main" id="{579F8027-697A-B8B6-17C5-7320B9DE83A6}"/>
                </a:ext>
              </a:extLst>
            </p:cNvPr>
            <p:cNvPicPr/>
            <p:nvPr/>
          </p:nvPicPr>
          <p:blipFill>
            <a:blip r:embed="rId3" cstate="print"/>
            <a:stretch>
              <a:fillRect/>
            </a:stretch>
          </p:blipFill>
          <p:spPr>
            <a:xfrm>
              <a:off x="3115917" y="157748"/>
              <a:ext cx="2899840" cy="2191436"/>
            </a:xfrm>
            <a:prstGeom prst="rect">
              <a:avLst/>
            </a:prstGeom>
          </p:spPr>
        </p:pic>
        <p:sp>
          <p:nvSpPr>
            <p:cNvPr id="16" name="object 5">
              <a:extLst>
                <a:ext uri="{FF2B5EF4-FFF2-40B4-BE49-F238E27FC236}">
                  <a16:creationId xmlns:a16="http://schemas.microsoft.com/office/drawing/2014/main" id="{B7AB6A8E-8EA0-AA61-6349-2F3026FE22ED}"/>
                </a:ext>
              </a:extLst>
            </p:cNvPr>
            <p:cNvSpPr/>
            <p:nvPr/>
          </p:nvSpPr>
          <p:spPr>
            <a:xfrm>
              <a:off x="4590456" y="102231"/>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7" name="object 6">
              <a:extLst>
                <a:ext uri="{FF2B5EF4-FFF2-40B4-BE49-F238E27FC236}">
                  <a16:creationId xmlns:a16="http://schemas.microsoft.com/office/drawing/2014/main" id="{3B8DDD50-DCAF-4DA5-DBA7-F4B986B7384C}"/>
                </a:ext>
              </a:extLst>
            </p:cNvPr>
            <p:cNvPicPr/>
            <p:nvPr/>
          </p:nvPicPr>
          <p:blipFill>
            <a:blip r:embed="rId4" cstate="print"/>
            <a:stretch>
              <a:fillRect/>
            </a:stretch>
          </p:blipFill>
          <p:spPr>
            <a:xfrm>
              <a:off x="0" y="0"/>
              <a:ext cx="4038599" cy="3802098"/>
            </a:xfrm>
            <a:prstGeom prst="rect">
              <a:avLst/>
            </a:prstGeom>
          </p:spPr>
        </p:pic>
      </p:grpSp>
      <p:pic>
        <p:nvPicPr>
          <p:cNvPr id="18" name="object 2">
            <a:extLst>
              <a:ext uri="{FF2B5EF4-FFF2-40B4-BE49-F238E27FC236}">
                <a16:creationId xmlns:a16="http://schemas.microsoft.com/office/drawing/2014/main" id="{A0D715F2-FFCA-944A-1CBA-D94A10EC8F35}"/>
              </a:ext>
            </a:extLst>
          </p:cNvPr>
          <p:cNvPicPr/>
          <p:nvPr/>
        </p:nvPicPr>
        <p:blipFill>
          <a:blip r:embed="rId5" cstate="print"/>
          <a:stretch>
            <a:fillRect/>
          </a:stretch>
        </p:blipFill>
        <p:spPr>
          <a:xfrm>
            <a:off x="-4375" y="4509120"/>
            <a:ext cx="2636810" cy="1883586"/>
          </a:xfrm>
          <a:prstGeom prst="rect">
            <a:avLst/>
          </a:prstGeom>
        </p:spPr>
      </p:pic>
      <p:sp>
        <p:nvSpPr>
          <p:cNvPr id="19" name="TextBox 18">
            <a:extLst>
              <a:ext uri="{FF2B5EF4-FFF2-40B4-BE49-F238E27FC236}">
                <a16:creationId xmlns:a16="http://schemas.microsoft.com/office/drawing/2014/main" id="{9A691A3F-DA6C-8D84-1794-F6AB4F24196C}"/>
              </a:ext>
            </a:extLst>
          </p:cNvPr>
          <p:cNvSpPr txBox="1"/>
          <p:nvPr/>
        </p:nvSpPr>
        <p:spPr>
          <a:xfrm>
            <a:off x="7140647" y="230496"/>
            <a:ext cx="4746812" cy="646331"/>
          </a:xfrm>
          <a:prstGeom prst="rect">
            <a:avLst/>
          </a:prstGeom>
          <a:noFill/>
        </p:spPr>
        <p:txBody>
          <a:bodyPr wrap="none" rtlCol="0">
            <a:spAutoFit/>
          </a:bodyPr>
          <a:lstStyle/>
          <a:p>
            <a:r>
              <a:rPr lang="en-US" sz="1800" b="1" spc="-5" dirty="0">
                <a:latin typeface="Arial MT"/>
                <a:cs typeface="Arial MT"/>
              </a:rPr>
              <a:t>SPECIFIC</a:t>
            </a:r>
            <a:r>
              <a:rPr lang="en-US" sz="1800" b="1" spc="-20" dirty="0">
                <a:latin typeface="Arial MT"/>
                <a:cs typeface="Arial MT"/>
              </a:rPr>
              <a:t> </a:t>
            </a:r>
            <a:r>
              <a:rPr lang="en-US" sz="1800" b="1" spc="-5" dirty="0">
                <a:latin typeface="Arial MT"/>
                <a:cs typeface="Arial MT"/>
              </a:rPr>
              <a:t>OBJECTIVE</a:t>
            </a:r>
            <a:r>
              <a:rPr lang="en-US" sz="1800" b="1" spc="-20" dirty="0">
                <a:latin typeface="Arial MT"/>
                <a:cs typeface="Arial MT"/>
              </a:rPr>
              <a:t> </a:t>
            </a:r>
            <a:r>
              <a:rPr lang="en-US" sz="1800" b="1" dirty="0">
                <a:latin typeface="Arial MT"/>
                <a:cs typeface="Arial MT"/>
              </a:rPr>
              <a:t>&amp;</a:t>
            </a:r>
            <a:r>
              <a:rPr lang="en-US" sz="1800" b="1" spc="-20" dirty="0">
                <a:latin typeface="Arial MT"/>
                <a:cs typeface="Arial MT"/>
              </a:rPr>
              <a:t> </a:t>
            </a:r>
            <a:r>
              <a:rPr lang="en-US" sz="1800" b="1" spc="-5" dirty="0">
                <a:latin typeface="Arial MT"/>
                <a:cs typeface="Arial MT"/>
              </a:rPr>
              <a:t>SUB</a:t>
            </a:r>
            <a:r>
              <a:rPr lang="en-US" sz="1800" b="1" spc="-20" dirty="0">
                <a:latin typeface="Arial MT"/>
                <a:cs typeface="Arial MT"/>
              </a:rPr>
              <a:t> </a:t>
            </a:r>
            <a:r>
              <a:rPr lang="en-US" sz="1800" b="1" spc="-5" dirty="0">
                <a:latin typeface="Arial MT"/>
                <a:cs typeface="Arial MT"/>
              </a:rPr>
              <a:t>OBJECTIVE</a:t>
            </a:r>
            <a:endParaRPr lang="en-US" sz="1800" b="1" dirty="0">
              <a:latin typeface="Arial MT"/>
              <a:cs typeface="Arial MT"/>
            </a:endParaRPr>
          </a:p>
          <a:p>
            <a:endParaRPr lang="en-US" b="1" dirty="0"/>
          </a:p>
        </p:txBody>
      </p:sp>
      <p:pic>
        <p:nvPicPr>
          <p:cNvPr id="5" name="object 12">
            <a:extLst>
              <a:ext uri="{FF2B5EF4-FFF2-40B4-BE49-F238E27FC236}">
                <a16:creationId xmlns:a16="http://schemas.microsoft.com/office/drawing/2014/main" id="{55FBC1CF-381D-D56D-0470-B352A6AD88FA}"/>
              </a:ext>
            </a:extLst>
          </p:cNvPr>
          <p:cNvPicPr/>
          <p:nvPr/>
        </p:nvPicPr>
        <p:blipFill>
          <a:blip r:embed="rId6" cstate="print"/>
          <a:stretch>
            <a:fillRect/>
          </a:stretch>
        </p:blipFill>
        <p:spPr>
          <a:xfrm>
            <a:off x="1653506" y="2496057"/>
            <a:ext cx="4104475" cy="2180719"/>
          </a:xfrm>
          <a:prstGeom prst="rect">
            <a:avLst/>
          </a:prstGeom>
        </p:spPr>
      </p:pic>
      <p:sp>
        <p:nvSpPr>
          <p:cNvPr id="6" name="TextBox 5">
            <a:extLst>
              <a:ext uri="{FF2B5EF4-FFF2-40B4-BE49-F238E27FC236}">
                <a16:creationId xmlns:a16="http://schemas.microsoft.com/office/drawing/2014/main" id="{2B9BB8D5-E5F6-932D-974D-7C5556F4044A}"/>
              </a:ext>
            </a:extLst>
          </p:cNvPr>
          <p:cNvSpPr txBox="1"/>
          <p:nvPr/>
        </p:nvSpPr>
        <p:spPr>
          <a:xfrm>
            <a:off x="2098238" y="3107630"/>
            <a:ext cx="3090461" cy="923330"/>
          </a:xfrm>
          <a:prstGeom prst="rect">
            <a:avLst/>
          </a:prstGeom>
          <a:noFill/>
        </p:spPr>
        <p:txBody>
          <a:bodyPr wrap="none" rtlCol="0">
            <a:spAutoFit/>
          </a:bodyPr>
          <a:lstStyle/>
          <a:p>
            <a:pPr algn="ctr"/>
            <a:r>
              <a:rPr lang="en-US" dirty="0"/>
              <a:t>Cattle Skin Disease Detection </a:t>
            </a:r>
          </a:p>
          <a:p>
            <a:pPr algn="ctr"/>
            <a:r>
              <a:rPr lang="en-US" dirty="0"/>
              <a:t>and </a:t>
            </a:r>
          </a:p>
          <a:p>
            <a:pPr algn="ctr"/>
            <a:r>
              <a:rPr lang="en-US" dirty="0"/>
              <a:t>Severity Assessment</a:t>
            </a:r>
          </a:p>
        </p:txBody>
      </p:sp>
      <p:sp>
        <p:nvSpPr>
          <p:cNvPr id="10" name="TextBox 9">
            <a:extLst>
              <a:ext uri="{FF2B5EF4-FFF2-40B4-BE49-F238E27FC236}">
                <a16:creationId xmlns:a16="http://schemas.microsoft.com/office/drawing/2014/main" id="{1C8433B2-80F2-3381-68CF-3FC473EB8390}"/>
              </a:ext>
            </a:extLst>
          </p:cNvPr>
          <p:cNvSpPr txBox="1"/>
          <p:nvPr/>
        </p:nvSpPr>
        <p:spPr>
          <a:xfrm>
            <a:off x="2337293" y="2309650"/>
            <a:ext cx="2607765" cy="369332"/>
          </a:xfrm>
          <a:prstGeom prst="rect">
            <a:avLst/>
          </a:prstGeom>
          <a:noFill/>
        </p:spPr>
        <p:txBody>
          <a:bodyPr wrap="none" rtlCol="0">
            <a:spAutoFit/>
          </a:bodyPr>
          <a:lstStyle/>
          <a:p>
            <a:r>
              <a:rPr lang="en-US" sz="1800" b="1" spc="-5" dirty="0">
                <a:solidFill>
                  <a:schemeClr val="accent1">
                    <a:lumMod val="75000"/>
                  </a:schemeClr>
                </a:solidFill>
                <a:latin typeface="Arial MT"/>
                <a:cs typeface="Arial MT"/>
              </a:rPr>
              <a:t>SPECIFIC</a:t>
            </a:r>
            <a:r>
              <a:rPr lang="en-US" sz="1800" b="1" spc="-20" dirty="0">
                <a:solidFill>
                  <a:schemeClr val="accent1">
                    <a:lumMod val="75000"/>
                  </a:schemeClr>
                </a:solidFill>
                <a:latin typeface="Arial MT"/>
                <a:cs typeface="Arial MT"/>
              </a:rPr>
              <a:t> </a:t>
            </a:r>
            <a:r>
              <a:rPr lang="en-US" sz="1800" b="1" spc="-5" dirty="0">
                <a:solidFill>
                  <a:schemeClr val="accent1">
                    <a:lumMod val="75000"/>
                  </a:schemeClr>
                </a:solidFill>
                <a:latin typeface="Arial MT"/>
                <a:cs typeface="Arial MT"/>
              </a:rPr>
              <a:t>OBJECTIVE</a:t>
            </a:r>
            <a:endParaRPr lang="en-US" b="1" dirty="0">
              <a:solidFill>
                <a:schemeClr val="accent1">
                  <a:lumMod val="75000"/>
                </a:schemeClr>
              </a:solidFill>
            </a:endParaRPr>
          </a:p>
        </p:txBody>
      </p:sp>
      <p:sp>
        <p:nvSpPr>
          <p:cNvPr id="11" name="TextBox 10">
            <a:extLst>
              <a:ext uri="{FF2B5EF4-FFF2-40B4-BE49-F238E27FC236}">
                <a16:creationId xmlns:a16="http://schemas.microsoft.com/office/drawing/2014/main" id="{E3110560-C9B4-5346-0BD1-335DDD39C6CB}"/>
              </a:ext>
            </a:extLst>
          </p:cNvPr>
          <p:cNvSpPr txBox="1"/>
          <p:nvPr/>
        </p:nvSpPr>
        <p:spPr>
          <a:xfrm>
            <a:off x="7086021" y="1339742"/>
            <a:ext cx="2033890" cy="369332"/>
          </a:xfrm>
          <a:prstGeom prst="rect">
            <a:avLst/>
          </a:prstGeom>
          <a:noFill/>
        </p:spPr>
        <p:txBody>
          <a:bodyPr wrap="none" rtlCol="0">
            <a:spAutoFit/>
          </a:bodyPr>
          <a:lstStyle/>
          <a:p>
            <a:r>
              <a:rPr lang="en-US" sz="1800" b="1" spc="-5" dirty="0">
                <a:solidFill>
                  <a:schemeClr val="accent1">
                    <a:lumMod val="75000"/>
                  </a:schemeClr>
                </a:solidFill>
                <a:latin typeface="Arial MT"/>
                <a:cs typeface="Arial MT"/>
              </a:rPr>
              <a:t>SUB</a:t>
            </a:r>
            <a:r>
              <a:rPr lang="en-US" sz="1800" b="1" spc="-20" dirty="0">
                <a:solidFill>
                  <a:schemeClr val="accent1">
                    <a:lumMod val="75000"/>
                  </a:schemeClr>
                </a:solidFill>
                <a:latin typeface="Arial MT"/>
                <a:cs typeface="Arial MT"/>
              </a:rPr>
              <a:t> </a:t>
            </a:r>
            <a:r>
              <a:rPr lang="en-US" sz="1800" b="1" spc="-5" dirty="0">
                <a:solidFill>
                  <a:schemeClr val="accent1">
                    <a:lumMod val="75000"/>
                  </a:schemeClr>
                </a:solidFill>
                <a:latin typeface="Arial MT"/>
                <a:cs typeface="Arial MT"/>
              </a:rPr>
              <a:t>OBJECTIVE</a:t>
            </a:r>
            <a:endParaRPr lang="en-US" b="1" dirty="0">
              <a:solidFill>
                <a:schemeClr val="accent1">
                  <a:lumMod val="75000"/>
                </a:schemeClr>
              </a:solidFill>
            </a:endParaRPr>
          </a:p>
        </p:txBody>
      </p:sp>
      <p:sp>
        <p:nvSpPr>
          <p:cNvPr id="12" name="TextBox 11">
            <a:extLst>
              <a:ext uri="{FF2B5EF4-FFF2-40B4-BE49-F238E27FC236}">
                <a16:creationId xmlns:a16="http://schemas.microsoft.com/office/drawing/2014/main" id="{32CB3B91-51DD-4119-EC9C-382913DDE67B}"/>
              </a:ext>
            </a:extLst>
          </p:cNvPr>
          <p:cNvSpPr txBox="1"/>
          <p:nvPr/>
        </p:nvSpPr>
        <p:spPr>
          <a:xfrm>
            <a:off x="6801278" y="2212058"/>
            <a:ext cx="2643672" cy="830997"/>
          </a:xfrm>
          <a:prstGeom prst="rect">
            <a:avLst/>
          </a:prstGeom>
          <a:noFill/>
        </p:spPr>
        <p:txBody>
          <a:bodyPr wrap="none" rtlCol="0">
            <a:sp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Binary Classification Model</a:t>
            </a:r>
            <a:endParaRPr lang="en-US" sz="1600" b="0" dirty="0">
              <a:effectLst/>
            </a:endParaRPr>
          </a:p>
          <a:p>
            <a:br>
              <a:rPr lang="en-US" sz="1600" dirty="0"/>
            </a:br>
            <a:endParaRPr lang="en-US" sz="1600" dirty="0"/>
          </a:p>
        </p:txBody>
      </p:sp>
      <p:sp>
        <p:nvSpPr>
          <p:cNvPr id="22" name="TextBox 21">
            <a:extLst>
              <a:ext uri="{FF2B5EF4-FFF2-40B4-BE49-F238E27FC236}">
                <a16:creationId xmlns:a16="http://schemas.microsoft.com/office/drawing/2014/main" id="{BDF67B85-6B35-1357-027A-36E026EACFCC}"/>
              </a:ext>
            </a:extLst>
          </p:cNvPr>
          <p:cNvSpPr txBox="1"/>
          <p:nvPr/>
        </p:nvSpPr>
        <p:spPr>
          <a:xfrm>
            <a:off x="6880003" y="4777982"/>
            <a:ext cx="2461625" cy="369332"/>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rPr>
              <a:t>Severity Assessment</a:t>
            </a:r>
            <a:endParaRPr lang="en-US" dirty="0"/>
          </a:p>
        </p:txBody>
      </p:sp>
      <p:pic>
        <p:nvPicPr>
          <p:cNvPr id="23" name="object 12">
            <a:extLst>
              <a:ext uri="{FF2B5EF4-FFF2-40B4-BE49-F238E27FC236}">
                <a16:creationId xmlns:a16="http://schemas.microsoft.com/office/drawing/2014/main" id="{C1BDAD5F-390F-EC3D-3753-93DA23D1B9A0}"/>
              </a:ext>
            </a:extLst>
          </p:cNvPr>
          <p:cNvPicPr/>
          <p:nvPr/>
        </p:nvPicPr>
        <p:blipFill>
          <a:blip r:embed="rId6" cstate="print"/>
          <a:stretch>
            <a:fillRect/>
          </a:stretch>
        </p:blipFill>
        <p:spPr>
          <a:xfrm>
            <a:off x="6678273" y="2892550"/>
            <a:ext cx="2865504" cy="1522450"/>
          </a:xfrm>
          <a:prstGeom prst="rect">
            <a:avLst/>
          </a:prstGeom>
        </p:spPr>
      </p:pic>
      <p:sp>
        <p:nvSpPr>
          <p:cNvPr id="20" name="TextBox 19">
            <a:extLst>
              <a:ext uri="{FF2B5EF4-FFF2-40B4-BE49-F238E27FC236}">
                <a16:creationId xmlns:a16="http://schemas.microsoft.com/office/drawing/2014/main" id="{552FC232-8CF7-4456-733C-ABE3E4F64B41}"/>
              </a:ext>
            </a:extLst>
          </p:cNvPr>
          <p:cNvSpPr txBox="1"/>
          <p:nvPr/>
        </p:nvSpPr>
        <p:spPr>
          <a:xfrm>
            <a:off x="7086021" y="3292519"/>
            <a:ext cx="2160773" cy="584775"/>
          </a:xfrm>
          <a:prstGeom prst="rect">
            <a:avLst/>
          </a:prstGeom>
          <a:noFill/>
        </p:spPr>
        <p:txBody>
          <a:bodyPr wrap="square">
            <a:spAutoFit/>
          </a:bodyPr>
          <a:lstStyle/>
          <a:p>
            <a:r>
              <a:rPr lang="en-US" sz="1600" b="0" i="0" u="none" strike="noStrike" dirty="0">
                <a:solidFill>
                  <a:srgbClr val="000000"/>
                </a:solidFill>
                <a:effectLst/>
                <a:latin typeface="Arial" panose="020B0604020202020204" pitchFamily="34" charset="0"/>
              </a:rPr>
              <a:t>Advanced Models </a:t>
            </a:r>
          </a:p>
          <a:p>
            <a:r>
              <a:rPr lang="en-US" sz="1600" b="0" i="0" u="none" strike="noStrike" dirty="0">
                <a:solidFill>
                  <a:srgbClr val="000000"/>
                </a:solidFill>
                <a:effectLst/>
                <a:latin typeface="Arial" panose="020B0604020202020204" pitchFamily="34" charset="0"/>
              </a:rPr>
              <a:t>Implementation</a:t>
            </a:r>
            <a:endParaRPr lang="en-US" sz="1600" dirty="0"/>
          </a:p>
        </p:txBody>
      </p:sp>
    </p:spTree>
    <p:extLst>
      <p:ext uri="{BB962C8B-B14F-4D97-AF65-F5344CB8AC3E}">
        <p14:creationId xmlns:p14="http://schemas.microsoft.com/office/powerpoint/2010/main" val="37212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12">
            <a:extLst>
              <a:ext uri="{FF2B5EF4-FFF2-40B4-BE49-F238E27FC236}">
                <a16:creationId xmlns:a16="http://schemas.microsoft.com/office/drawing/2014/main" id="{907E2F9D-7144-FD75-A315-BB54D3BABDD7}"/>
              </a:ext>
            </a:extLst>
          </p:cNvPr>
          <p:cNvGrpSpPr/>
          <p:nvPr/>
        </p:nvGrpSpPr>
        <p:grpSpPr>
          <a:xfrm>
            <a:off x="0" y="188640"/>
            <a:ext cx="2592288" cy="1471573"/>
            <a:chOff x="0" y="0"/>
            <a:chExt cx="6015990" cy="3802379"/>
          </a:xfrm>
        </p:grpSpPr>
        <p:pic>
          <p:nvPicPr>
            <p:cNvPr id="9" name="object 13">
              <a:extLst>
                <a:ext uri="{FF2B5EF4-FFF2-40B4-BE49-F238E27FC236}">
                  <a16:creationId xmlns:a16="http://schemas.microsoft.com/office/drawing/2014/main" id="{EF005062-07BD-918E-3131-CD476ADB02ED}"/>
                </a:ext>
              </a:extLst>
            </p:cNvPr>
            <p:cNvPicPr/>
            <p:nvPr/>
          </p:nvPicPr>
          <p:blipFill>
            <a:blip r:embed="rId3" cstate="print"/>
            <a:stretch>
              <a:fillRect/>
            </a:stretch>
          </p:blipFill>
          <p:spPr>
            <a:xfrm>
              <a:off x="3115917" y="157749"/>
              <a:ext cx="2899840" cy="2191436"/>
            </a:xfrm>
            <a:prstGeom prst="rect">
              <a:avLst/>
            </a:prstGeom>
          </p:spPr>
        </p:pic>
        <p:sp>
          <p:nvSpPr>
            <p:cNvPr id="10" name="object 14">
              <a:extLst>
                <a:ext uri="{FF2B5EF4-FFF2-40B4-BE49-F238E27FC236}">
                  <a16:creationId xmlns:a16="http://schemas.microsoft.com/office/drawing/2014/main" id="{EADFDF1B-2D8E-7B9E-AD8E-938D40C5974A}"/>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1" name="object 15">
              <a:extLst>
                <a:ext uri="{FF2B5EF4-FFF2-40B4-BE49-F238E27FC236}">
                  <a16:creationId xmlns:a16="http://schemas.microsoft.com/office/drawing/2014/main" id="{2A4E6631-D145-5C4C-0A1F-FB8611126756}"/>
                </a:ext>
              </a:extLst>
            </p:cNvPr>
            <p:cNvPicPr/>
            <p:nvPr/>
          </p:nvPicPr>
          <p:blipFill>
            <a:blip r:embed="rId4" cstate="print"/>
            <a:stretch>
              <a:fillRect/>
            </a:stretch>
          </p:blipFill>
          <p:spPr>
            <a:xfrm>
              <a:off x="0" y="0"/>
              <a:ext cx="4038599" cy="3802099"/>
            </a:xfrm>
            <a:prstGeom prst="rect">
              <a:avLst/>
            </a:prstGeom>
          </p:spPr>
        </p:pic>
      </p:grpSp>
      <p:grpSp>
        <p:nvGrpSpPr>
          <p:cNvPr id="12" name="object 9">
            <a:extLst>
              <a:ext uri="{FF2B5EF4-FFF2-40B4-BE49-F238E27FC236}">
                <a16:creationId xmlns:a16="http://schemas.microsoft.com/office/drawing/2014/main" id="{791CF24B-E73B-836C-4ED6-D449953C1CEF}"/>
              </a:ext>
            </a:extLst>
          </p:cNvPr>
          <p:cNvGrpSpPr/>
          <p:nvPr/>
        </p:nvGrpSpPr>
        <p:grpSpPr>
          <a:xfrm>
            <a:off x="22412" y="3570062"/>
            <a:ext cx="3911228" cy="2751536"/>
            <a:chOff x="0" y="5145867"/>
            <a:chExt cx="5683885" cy="3998595"/>
          </a:xfrm>
        </p:grpSpPr>
        <p:sp>
          <p:nvSpPr>
            <p:cNvPr id="13" name="object 10">
              <a:extLst>
                <a:ext uri="{FF2B5EF4-FFF2-40B4-BE49-F238E27FC236}">
                  <a16:creationId xmlns:a16="http://schemas.microsoft.com/office/drawing/2014/main" id="{6564BB26-0EA5-BC4F-D933-8D620039B297}"/>
                </a:ext>
              </a:extLst>
            </p:cNvPr>
            <p:cNvSpPr/>
            <p:nvPr/>
          </p:nvSpPr>
          <p:spPr>
            <a:xfrm>
              <a:off x="0" y="8585110"/>
              <a:ext cx="5683885" cy="559435"/>
            </a:xfrm>
            <a:custGeom>
              <a:avLst/>
              <a:gdLst/>
              <a:ahLst/>
              <a:cxnLst/>
              <a:rect l="l" t="t" r="r" b="b"/>
              <a:pathLst>
                <a:path w="5683885" h="559434">
                  <a:moveTo>
                    <a:pt x="5683262" y="549592"/>
                  </a:moveTo>
                  <a:lnTo>
                    <a:pt x="2637040" y="549592"/>
                  </a:lnTo>
                  <a:lnTo>
                    <a:pt x="2634259" y="517271"/>
                  </a:lnTo>
                  <a:lnTo>
                    <a:pt x="2629141" y="468680"/>
                  </a:lnTo>
                  <a:lnTo>
                    <a:pt x="2623235" y="421716"/>
                  </a:lnTo>
                  <a:lnTo>
                    <a:pt x="2615742" y="371322"/>
                  </a:lnTo>
                  <a:lnTo>
                    <a:pt x="2607437" y="323342"/>
                  </a:lnTo>
                  <a:lnTo>
                    <a:pt x="2598458" y="277964"/>
                  </a:lnTo>
                  <a:lnTo>
                    <a:pt x="2588933" y="235407"/>
                  </a:lnTo>
                  <a:lnTo>
                    <a:pt x="2578963" y="195846"/>
                  </a:lnTo>
                  <a:lnTo>
                    <a:pt x="2566124" y="150914"/>
                  </a:lnTo>
                  <a:lnTo>
                    <a:pt x="2553220" y="111252"/>
                  </a:lnTo>
                  <a:lnTo>
                    <a:pt x="2528862" y="48958"/>
                  </a:lnTo>
                  <a:lnTo>
                    <a:pt x="2508910" y="11176"/>
                  </a:lnTo>
                  <a:lnTo>
                    <a:pt x="2495651" y="0"/>
                  </a:lnTo>
                  <a:lnTo>
                    <a:pt x="2492248" y="4902"/>
                  </a:lnTo>
                  <a:lnTo>
                    <a:pt x="2491054" y="16535"/>
                  </a:lnTo>
                  <a:lnTo>
                    <a:pt x="2491790" y="34544"/>
                  </a:lnTo>
                  <a:lnTo>
                    <a:pt x="2494203" y="58572"/>
                  </a:lnTo>
                  <a:lnTo>
                    <a:pt x="2497988" y="88290"/>
                  </a:lnTo>
                  <a:lnTo>
                    <a:pt x="2502865" y="123418"/>
                  </a:lnTo>
                  <a:lnTo>
                    <a:pt x="2508504" y="163639"/>
                  </a:lnTo>
                  <a:lnTo>
                    <a:pt x="2514587" y="208673"/>
                  </a:lnTo>
                  <a:lnTo>
                    <a:pt x="2520772" y="258229"/>
                  </a:lnTo>
                  <a:lnTo>
                    <a:pt x="2526817" y="312026"/>
                  </a:lnTo>
                  <a:lnTo>
                    <a:pt x="2532583" y="369747"/>
                  </a:lnTo>
                  <a:lnTo>
                    <a:pt x="2537891" y="431050"/>
                  </a:lnTo>
                  <a:lnTo>
                    <a:pt x="2541257" y="476250"/>
                  </a:lnTo>
                  <a:lnTo>
                    <a:pt x="2544305" y="522998"/>
                  </a:lnTo>
                  <a:lnTo>
                    <a:pt x="2545791" y="549592"/>
                  </a:lnTo>
                  <a:lnTo>
                    <a:pt x="0" y="549592"/>
                  </a:lnTo>
                  <a:lnTo>
                    <a:pt x="0" y="558888"/>
                  </a:lnTo>
                  <a:lnTo>
                    <a:pt x="2546324" y="558888"/>
                  </a:lnTo>
                  <a:lnTo>
                    <a:pt x="2637853" y="558888"/>
                  </a:lnTo>
                  <a:lnTo>
                    <a:pt x="5683262" y="558888"/>
                  </a:lnTo>
                  <a:lnTo>
                    <a:pt x="5683262" y="549592"/>
                  </a:lnTo>
                  <a:close/>
                </a:path>
              </a:pathLst>
            </a:custGeom>
            <a:solidFill>
              <a:srgbClr val="00892B">
                <a:alpha val="29798"/>
              </a:srgbClr>
            </a:solidFill>
          </p:spPr>
          <p:txBody>
            <a:bodyPr wrap="square" lIns="0" tIns="0" rIns="0" bIns="0" rtlCol="0"/>
            <a:lstStyle/>
            <a:p>
              <a:endParaRPr/>
            </a:p>
          </p:txBody>
        </p:sp>
        <p:pic>
          <p:nvPicPr>
            <p:cNvPr id="14" name="object 11">
              <a:extLst>
                <a:ext uri="{FF2B5EF4-FFF2-40B4-BE49-F238E27FC236}">
                  <a16:creationId xmlns:a16="http://schemas.microsoft.com/office/drawing/2014/main" id="{2F0B7588-F132-988F-5CBC-57A1BF82CE13}"/>
                </a:ext>
              </a:extLst>
            </p:cNvPr>
            <p:cNvPicPr/>
            <p:nvPr/>
          </p:nvPicPr>
          <p:blipFill>
            <a:blip r:embed="rId5" cstate="print"/>
            <a:stretch>
              <a:fillRect/>
            </a:stretch>
          </p:blipFill>
          <p:spPr>
            <a:xfrm>
              <a:off x="0" y="5145867"/>
              <a:ext cx="5596939" cy="3998132"/>
            </a:xfrm>
            <a:prstGeom prst="rect">
              <a:avLst/>
            </a:prstGeom>
          </p:spPr>
        </p:pic>
      </p:grpSp>
      <p:sp>
        <p:nvSpPr>
          <p:cNvPr id="15" name="object 19">
            <a:extLst>
              <a:ext uri="{FF2B5EF4-FFF2-40B4-BE49-F238E27FC236}">
                <a16:creationId xmlns:a16="http://schemas.microsoft.com/office/drawing/2014/main" id="{E47A1D78-8207-2CF9-1D8D-137312D1ABC0}"/>
              </a:ext>
            </a:extLst>
          </p:cNvPr>
          <p:cNvSpPr txBox="1">
            <a:spLocks noGrp="1"/>
          </p:cNvSpPr>
          <p:nvPr>
            <p:ph type="title"/>
          </p:nvPr>
        </p:nvSpPr>
        <p:spPr>
          <a:xfrm>
            <a:off x="8688731" y="177618"/>
            <a:ext cx="3310193" cy="443070"/>
          </a:xfrm>
          <a:prstGeom prst="rect">
            <a:avLst/>
          </a:prstGeom>
        </p:spPr>
        <p:txBody>
          <a:bodyPr vert="horz" wrap="square" lIns="0" tIns="12065" rIns="0" bIns="0" rtlCol="0">
            <a:spAutoFit/>
          </a:bodyPr>
          <a:lstStyle/>
          <a:p>
            <a:pPr marL="12700">
              <a:lnSpc>
                <a:spcPct val="100000"/>
              </a:lnSpc>
              <a:spcBef>
                <a:spcPts val="95"/>
              </a:spcBef>
            </a:pPr>
            <a:r>
              <a:rPr lang="en-US" sz="2800" b="1" spc="-10" dirty="0"/>
              <a:t>SYSTEM DIAGRAM</a:t>
            </a:r>
            <a:endParaRPr sz="2800" b="1" dirty="0"/>
          </a:p>
        </p:txBody>
      </p:sp>
      <p:pic>
        <p:nvPicPr>
          <p:cNvPr id="5" name="object 27">
            <a:extLst>
              <a:ext uri="{FF2B5EF4-FFF2-40B4-BE49-F238E27FC236}">
                <a16:creationId xmlns:a16="http://schemas.microsoft.com/office/drawing/2014/main" id="{A79ACDEA-F3AA-5707-FBCE-9E14B8271BDF}"/>
              </a:ext>
            </a:extLst>
          </p:cNvPr>
          <p:cNvPicPr/>
          <p:nvPr/>
        </p:nvPicPr>
        <p:blipFill>
          <a:blip r:embed="rId6" cstate="print"/>
          <a:stretch>
            <a:fillRect/>
          </a:stretch>
        </p:blipFill>
        <p:spPr>
          <a:xfrm>
            <a:off x="855615" y="4690078"/>
            <a:ext cx="1769231" cy="1605229"/>
          </a:xfrm>
          <a:prstGeom prst="rect">
            <a:avLst/>
          </a:prstGeom>
        </p:spPr>
      </p:pic>
      <p:sp>
        <p:nvSpPr>
          <p:cNvPr id="6" name="object 4">
            <a:extLst>
              <a:ext uri="{FF2B5EF4-FFF2-40B4-BE49-F238E27FC236}">
                <a16:creationId xmlns:a16="http://schemas.microsoft.com/office/drawing/2014/main" id="{3F772390-58C6-CBF7-A8DD-0B29BF79DCED}"/>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7" name="Rectangle 6">
            <a:extLst>
              <a:ext uri="{FF2B5EF4-FFF2-40B4-BE49-F238E27FC236}">
                <a16:creationId xmlns:a16="http://schemas.microsoft.com/office/drawing/2014/main" id="{C1B0EF65-A55C-31F6-D999-F1818110C24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grpSp>
        <p:nvGrpSpPr>
          <p:cNvPr id="16" name="Group 15">
            <a:extLst>
              <a:ext uri="{FF2B5EF4-FFF2-40B4-BE49-F238E27FC236}">
                <a16:creationId xmlns:a16="http://schemas.microsoft.com/office/drawing/2014/main" id="{0834E062-A35E-A92C-9B2E-0DAA67A0589A}"/>
              </a:ext>
            </a:extLst>
          </p:cNvPr>
          <p:cNvGrpSpPr/>
          <p:nvPr/>
        </p:nvGrpSpPr>
        <p:grpSpPr>
          <a:xfrm>
            <a:off x="701257" y="255423"/>
            <a:ext cx="9939257" cy="6051986"/>
            <a:chOff x="701257" y="255423"/>
            <a:chExt cx="9939257" cy="6051986"/>
          </a:xfrm>
        </p:grpSpPr>
        <p:pic>
          <p:nvPicPr>
            <p:cNvPr id="4" name="Picture 3" descr="A screenshot of a computer&#10;&#10;Description automatically generated">
              <a:extLst>
                <a:ext uri="{FF2B5EF4-FFF2-40B4-BE49-F238E27FC236}">
                  <a16:creationId xmlns:a16="http://schemas.microsoft.com/office/drawing/2014/main" id="{1520DA8B-4FA7-499D-E763-A9FF246D02B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44857" y="255423"/>
              <a:ext cx="8495657" cy="6051986"/>
            </a:xfrm>
            <a:prstGeom prst="rect">
              <a:avLst/>
            </a:prstGeom>
          </p:spPr>
        </p:pic>
        <p:pic>
          <p:nvPicPr>
            <p:cNvPr id="3" name="Picture 2" descr="A computer with a blue screen&#10;&#10;Description automatically generated">
              <a:extLst>
                <a:ext uri="{FF2B5EF4-FFF2-40B4-BE49-F238E27FC236}">
                  <a16:creationId xmlns:a16="http://schemas.microsoft.com/office/drawing/2014/main" id="{41AB3262-357B-5A53-35DC-A52FE6313F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1257" y="1336521"/>
              <a:ext cx="1443600" cy="1443600"/>
            </a:xfrm>
            <a:prstGeom prst="rect">
              <a:avLst/>
            </a:prstGeom>
          </p:spPr>
        </p:pic>
      </p:grpSp>
    </p:spTree>
    <p:extLst>
      <p:ext uri="{BB962C8B-B14F-4D97-AF65-F5344CB8AC3E}">
        <p14:creationId xmlns:p14="http://schemas.microsoft.com/office/powerpoint/2010/main" val="1991307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3" cstate="print"/>
          <a:stretch>
            <a:fillRect/>
          </a:stretch>
        </p:blipFill>
        <p:spPr>
          <a:xfrm>
            <a:off x="452447" y="4793353"/>
            <a:ext cx="1755122" cy="1420813"/>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4" cstate="print"/>
          <a:stretch>
            <a:fillRect/>
          </a:stretch>
        </p:blipFill>
        <p:spPr>
          <a:xfrm>
            <a:off x="101396" y="5115192"/>
            <a:ext cx="1683997" cy="1202951"/>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5"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6" cstate="print"/>
            <a:stretch>
              <a:fillRect/>
            </a:stretch>
          </p:blipFill>
          <p:spPr>
            <a:xfrm>
              <a:off x="0" y="0"/>
              <a:ext cx="4038599" cy="3802098"/>
            </a:xfrm>
            <a:prstGeom prst="rect">
              <a:avLst/>
            </a:prstGeom>
          </p:spPr>
        </p:pic>
      </p:grpSp>
      <p:sp>
        <p:nvSpPr>
          <p:cNvPr id="11" name="TextBox 10">
            <a:extLst>
              <a:ext uri="{FF2B5EF4-FFF2-40B4-BE49-F238E27FC236}">
                <a16:creationId xmlns:a16="http://schemas.microsoft.com/office/drawing/2014/main" id="{05218DBF-62F4-EA4C-4D04-C196D5DB747B}"/>
              </a:ext>
            </a:extLst>
          </p:cNvPr>
          <p:cNvSpPr txBox="1"/>
          <p:nvPr/>
        </p:nvSpPr>
        <p:spPr>
          <a:xfrm>
            <a:off x="3444413" y="70392"/>
            <a:ext cx="8747587" cy="461665"/>
          </a:xfrm>
          <a:prstGeom prst="rect">
            <a:avLst/>
          </a:prstGeom>
          <a:noFill/>
        </p:spPr>
        <p:txBody>
          <a:bodyPr wrap="none" rtlCol="0">
            <a:spAutoFit/>
          </a:bodyPr>
          <a:lstStyle/>
          <a:p>
            <a:r>
              <a:rPr lang="en-US" sz="2400" b="1" spc="-5" dirty="0"/>
              <a:t>Select the best algorithm for the model with </a:t>
            </a:r>
            <a:r>
              <a:rPr lang="en-US" sz="2400" b="1" spc="-1210" dirty="0"/>
              <a:t> </a:t>
            </a:r>
            <a:r>
              <a:rPr lang="en-US" sz="2400" b="1" spc="-5" dirty="0"/>
              <a:t>highest</a:t>
            </a:r>
            <a:r>
              <a:rPr lang="en-US" sz="2400" b="1" spc="-10" dirty="0"/>
              <a:t> </a:t>
            </a:r>
            <a:r>
              <a:rPr lang="en-US" sz="2400" b="1" spc="-5" dirty="0"/>
              <a:t>accuracy</a:t>
            </a:r>
            <a:endParaRPr lang="en-US" sz="2400" b="1" dirty="0"/>
          </a:p>
        </p:txBody>
      </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5" name="TextBox 14">
            <a:extLst>
              <a:ext uri="{FF2B5EF4-FFF2-40B4-BE49-F238E27FC236}">
                <a16:creationId xmlns:a16="http://schemas.microsoft.com/office/drawing/2014/main" id="{E74C8FB9-67FC-6E3D-84FA-136D121487BB}"/>
              </a:ext>
            </a:extLst>
          </p:cNvPr>
          <p:cNvSpPr txBox="1"/>
          <p:nvPr/>
        </p:nvSpPr>
        <p:spPr>
          <a:xfrm>
            <a:off x="3458427" y="5290836"/>
            <a:ext cx="6816365" cy="923330"/>
          </a:xfrm>
          <a:prstGeom prst="rect">
            <a:avLst/>
          </a:prstGeom>
          <a:noFill/>
        </p:spPr>
        <p:txBody>
          <a:bodyPr wrap="square">
            <a:spAutoFit/>
          </a:bodyPr>
          <a:lstStyle/>
          <a:p>
            <a:pPr algn="just"/>
            <a:r>
              <a:rPr lang="en-US" dirty="0">
                <a:solidFill>
                  <a:schemeClr val="accent2">
                    <a:lumMod val="75000"/>
                  </a:schemeClr>
                </a:solidFill>
              </a:rPr>
              <a:t>use of transfer learning with Inception V3, data augmentation, and dropout layers, which collectively led to a remarkable accuracy of </a:t>
            </a:r>
            <a:r>
              <a:rPr lang="en-US" dirty="0">
                <a:solidFill>
                  <a:srgbClr val="FF0000"/>
                </a:solidFill>
              </a:rPr>
              <a:t>86.94%.</a:t>
            </a:r>
          </a:p>
        </p:txBody>
      </p:sp>
      <p:pic>
        <p:nvPicPr>
          <p:cNvPr id="17" name="Picture 16" descr="A screen shot of a computer program&#10;&#10;Description automatically generated">
            <a:extLst>
              <a:ext uri="{FF2B5EF4-FFF2-40B4-BE49-F238E27FC236}">
                <a16:creationId xmlns:a16="http://schemas.microsoft.com/office/drawing/2014/main" id="{3FC23454-F229-A00C-4AC8-67E0D9DCF2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3352" y="1323355"/>
            <a:ext cx="6773893" cy="3652483"/>
          </a:xfrm>
          <a:prstGeom prst="rect">
            <a:avLst/>
          </a:prstGeom>
        </p:spPr>
      </p:pic>
      <p:graphicFrame>
        <p:nvGraphicFramePr>
          <p:cNvPr id="13" name="Table 12">
            <a:extLst>
              <a:ext uri="{FF2B5EF4-FFF2-40B4-BE49-F238E27FC236}">
                <a16:creationId xmlns:a16="http://schemas.microsoft.com/office/drawing/2014/main" id="{00FB835F-B6EE-CDE6-036A-07009B2A1400}"/>
              </a:ext>
            </a:extLst>
          </p:cNvPr>
          <p:cNvGraphicFramePr>
            <a:graphicFrameLocks noGrp="1"/>
          </p:cNvGraphicFramePr>
          <p:nvPr>
            <p:extLst>
              <p:ext uri="{D42A27DB-BD31-4B8C-83A1-F6EECF244321}">
                <p14:modId xmlns:p14="http://schemas.microsoft.com/office/powerpoint/2010/main" val="931523727"/>
              </p:ext>
            </p:extLst>
          </p:nvPr>
        </p:nvGraphicFramePr>
        <p:xfrm>
          <a:off x="6744072" y="1583140"/>
          <a:ext cx="5184576" cy="2178972"/>
        </p:xfrm>
        <a:graphic>
          <a:graphicData uri="http://schemas.openxmlformats.org/drawingml/2006/table">
            <a:tbl>
              <a:tblPr firstRow="1" bandRow="1">
                <a:tableStyleId>{5C22544A-7EE6-4342-B048-85BDC9FD1C3A}</a:tableStyleId>
              </a:tblPr>
              <a:tblGrid>
                <a:gridCol w="1728192">
                  <a:extLst>
                    <a:ext uri="{9D8B030D-6E8A-4147-A177-3AD203B41FA5}">
                      <a16:colId xmlns:a16="http://schemas.microsoft.com/office/drawing/2014/main" val="2466782850"/>
                    </a:ext>
                  </a:extLst>
                </a:gridCol>
                <a:gridCol w="1728192">
                  <a:extLst>
                    <a:ext uri="{9D8B030D-6E8A-4147-A177-3AD203B41FA5}">
                      <a16:colId xmlns:a16="http://schemas.microsoft.com/office/drawing/2014/main" val="4037340085"/>
                    </a:ext>
                  </a:extLst>
                </a:gridCol>
                <a:gridCol w="1728192">
                  <a:extLst>
                    <a:ext uri="{9D8B030D-6E8A-4147-A177-3AD203B41FA5}">
                      <a16:colId xmlns:a16="http://schemas.microsoft.com/office/drawing/2014/main" val="376488320"/>
                    </a:ext>
                  </a:extLst>
                </a:gridCol>
              </a:tblGrid>
              <a:tr h="236546">
                <a:tc>
                  <a:txBody>
                    <a:bodyPr/>
                    <a:lstStyle/>
                    <a:p>
                      <a:r>
                        <a:rPr lang="en-US" sz="1100" dirty="0"/>
                        <a:t>Model</a:t>
                      </a:r>
                    </a:p>
                  </a:txBody>
                  <a:tcPr marL="58326" marR="58326" marT="29163" marB="29163"/>
                </a:tc>
                <a:tc>
                  <a:txBody>
                    <a:bodyPr/>
                    <a:lstStyle/>
                    <a:p>
                      <a:r>
                        <a:rPr lang="en-US" sz="1100" dirty="0"/>
                        <a:t>Testing Accuracy</a:t>
                      </a:r>
                    </a:p>
                  </a:txBody>
                  <a:tcPr marL="58326" marR="58326" marT="29163" marB="29163"/>
                </a:tc>
                <a:tc>
                  <a:txBody>
                    <a:bodyPr/>
                    <a:lstStyle/>
                    <a:p>
                      <a:r>
                        <a:rPr lang="en-US" sz="1100" dirty="0"/>
                        <a:t>Key Features</a:t>
                      </a:r>
                    </a:p>
                  </a:txBody>
                  <a:tcPr marL="58326" marR="58326" marT="29163" marB="29163"/>
                </a:tc>
                <a:extLst>
                  <a:ext uri="{0D108BD9-81ED-4DB2-BD59-A6C34878D82A}">
                    <a16:rowId xmlns:a16="http://schemas.microsoft.com/office/drawing/2014/main" val="1049212666"/>
                  </a:ext>
                </a:extLst>
              </a:tr>
              <a:tr h="411816">
                <a:tc>
                  <a:txBody>
                    <a:bodyPr/>
                    <a:lstStyle/>
                    <a:p>
                      <a:r>
                        <a:rPr lang="en-US" sz="1100" dirty="0"/>
                        <a:t>First Model</a:t>
                      </a:r>
                    </a:p>
                  </a:txBody>
                  <a:tcPr marL="58326" marR="58326" marT="29163" marB="29163"/>
                </a:tc>
                <a:tc>
                  <a:txBody>
                    <a:bodyPr/>
                    <a:lstStyle/>
                    <a:p>
                      <a:r>
                        <a:rPr lang="en-US" sz="1100" dirty="0"/>
                        <a:t>69.15%</a:t>
                      </a:r>
                    </a:p>
                  </a:txBody>
                  <a:tcPr marL="58326" marR="58326" marT="29163" marB="29163"/>
                </a:tc>
                <a:tc>
                  <a:txBody>
                    <a:bodyPr/>
                    <a:lstStyle/>
                    <a:p>
                      <a:r>
                        <a:rPr lang="en-US" sz="1100" dirty="0"/>
                        <a:t>Basic CNN architecture , Minimal data</a:t>
                      </a:r>
                    </a:p>
                  </a:txBody>
                  <a:tcPr marL="58326" marR="58326" marT="29163" marB="29163"/>
                </a:tc>
                <a:extLst>
                  <a:ext uri="{0D108BD9-81ED-4DB2-BD59-A6C34878D82A}">
                    <a16:rowId xmlns:a16="http://schemas.microsoft.com/office/drawing/2014/main" val="199854383"/>
                  </a:ext>
                </a:extLst>
              </a:tr>
              <a:tr h="411816">
                <a:tc>
                  <a:txBody>
                    <a:bodyPr/>
                    <a:lstStyle/>
                    <a:p>
                      <a:r>
                        <a:rPr lang="en-US" sz="1100" dirty="0"/>
                        <a:t>Second Model</a:t>
                      </a:r>
                    </a:p>
                  </a:txBody>
                  <a:tcPr marL="58326" marR="58326" marT="29163" marB="29163"/>
                </a:tc>
                <a:tc>
                  <a:txBody>
                    <a:bodyPr/>
                    <a:lstStyle/>
                    <a:p>
                      <a:r>
                        <a:rPr lang="en-US" sz="1100" dirty="0"/>
                        <a:t>71.43%</a:t>
                      </a:r>
                    </a:p>
                  </a:txBody>
                  <a:tcPr marL="58326" marR="58326" marT="29163" marB="29163"/>
                </a:tc>
                <a:tc>
                  <a:txBody>
                    <a:bodyPr/>
                    <a:lstStyle/>
                    <a:p>
                      <a:r>
                        <a:rPr lang="en-US" sz="1100" dirty="0"/>
                        <a:t>Data augmentation, Improved accuracy</a:t>
                      </a:r>
                    </a:p>
                  </a:txBody>
                  <a:tcPr marL="58326" marR="58326" marT="29163" marB="29163"/>
                </a:tc>
                <a:extLst>
                  <a:ext uri="{0D108BD9-81ED-4DB2-BD59-A6C34878D82A}">
                    <a16:rowId xmlns:a16="http://schemas.microsoft.com/office/drawing/2014/main" val="168440133"/>
                  </a:ext>
                </a:extLst>
              </a:tr>
              <a:tr h="1118794">
                <a:tc>
                  <a:txBody>
                    <a:bodyPr/>
                    <a:lstStyle/>
                    <a:p>
                      <a:r>
                        <a:rPr lang="en-US" sz="1100" dirty="0"/>
                        <a:t>Last Model</a:t>
                      </a:r>
                    </a:p>
                  </a:txBody>
                  <a:tcPr marL="58326" marR="58326" marT="29163" marB="29163"/>
                </a:tc>
                <a:tc>
                  <a:txBody>
                    <a:bodyPr/>
                    <a:lstStyle/>
                    <a:p>
                      <a:r>
                        <a:rPr lang="en-US" sz="1100" dirty="0"/>
                        <a:t>86.94%</a:t>
                      </a:r>
                    </a:p>
                  </a:txBody>
                  <a:tcPr marL="58326" marR="58326" marT="29163" marB="29163"/>
                </a:tc>
                <a:tc>
                  <a:txBody>
                    <a:bodyPr/>
                    <a:lstStyle/>
                    <a:p>
                      <a:r>
                        <a:rPr lang="en-US" sz="1100" dirty="0"/>
                        <a:t>Transfer learning (Inception V3) , Data Augmentation , significantly improved accuracy , and fast training</a:t>
                      </a:r>
                    </a:p>
                  </a:txBody>
                  <a:tcPr marL="58326" marR="58326" marT="29163" marB="29163"/>
                </a:tc>
                <a:extLst>
                  <a:ext uri="{0D108BD9-81ED-4DB2-BD59-A6C34878D82A}">
                    <a16:rowId xmlns:a16="http://schemas.microsoft.com/office/drawing/2014/main" val="3446176733"/>
                  </a:ext>
                </a:extLst>
              </a:tr>
            </a:tbl>
          </a:graphicData>
        </a:graphic>
      </p:graphicFrame>
    </p:spTree>
    <p:extLst>
      <p:ext uri="{BB962C8B-B14F-4D97-AF65-F5344CB8AC3E}">
        <p14:creationId xmlns:p14="http://schemas.microsoft.com/office/powerpoint/2010/main" val="3422018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6" name="TextBox 6">
            <a:extLst>
              <a:ext uri="{FF2B5EF4-FFF2-40B4-BE49-F238E27FC236}">
                <a16:creationId xmlns:a16="http://schemas.microsoft.com/office/drawing/2014/main" id="{E6E83267-BB34-CD40-ECB6-C51EEDFBE93D}"/>
              </a:ext>
            </a:extLst>
          </p:cNvPr>
          <p:cNvSpPr txBox="1"/>
          <p:nvPr/>
        </p:nvSpPr>
        <p:spPr>
          <a:xfrm>
            <a:off x="9388049" y="-121094"/>
            <a:ext cx="2827601" cy="660950"/>
          </a:xfrm>
          <a:prstGeom prst="rect">
            <a:avLst/>
          </a:prstGeom>
        </p:spPr>
        <p:txBody>
          <a:bodyPr wrap="square" lIns="0" tIns="0" rIns="0" bIns="0" rtlCol="0" anchor="t">
            <a:spAutoFit/>
          </a:bodyPr>
          <a:lstStyle/>
          <a:p>
            <a:pPr algn="ctr">
              <a:lnSpc>
                <a:spcPts val="5850"/>
              </a:lnSpc>
            </a:pPr>
            <a:r>
              <a:rPr lang="en-US" sz="3200" spc="-175" dirty="0">
                <a:solidFill>
                  <a:srgbClr val="242424"/>
                </a:solidFill>
                <a:latin typeface="Open Sauce SemiBold"/>
              </a:rPr>
              <a:t>Methodology</a:t>
            </a:r>
          </a:p>
        </p:txBody>
      </p:sp>
      <p:sp>
        <p:nvSpPr>
          <p:cNvPr id="11" name="TextBox 14">
            <a:extLst>
              <a:ext uri="{FF2B5EF4-FFF2-40B4-BE49-F238E27FC236}">
                <a16:creationId xmlns:a16="http://schemas.microsoft.com/office/drawing/2014/main" id="{4EF2DC18-0364-685C-3B6C-FBA454F673CB}"/>
              </a:ext>
            </a:extLst>
          </p:cNvPr>
          <p:cNvSpPr txBox="1"/>
          <p:nvPr/>
        </p:nvSpPr>
        <p:spPr>
          <a:xfrm>
            <a:off x="7704333" y="472282"/>
            <a:ext cx="4511317" cy="641714"/>
          </a:xfrm>
          <a:prstGeom prst="rect">
            <a:avLst/>
          </a:prstGeom>
        </p:spPr>
        <p:txBody>
          <a:bodyPr wrap="square" lIns="0" tIns="0" rIns="0" bIns="0" rtlCol="0" anchor="t">
            <a:spAutoFit/>
          </a:bodyPr>
          <a:lstStyle/>
          <a:p>
            <a:pPr algn="ctr">
              <a:lnSpc>
                <a:spcPts val="5685"/>
              </a:lnSpc>
            </a:pPr>
            <a:r>
              <a:rPr lang="en-US" sz="3200" spc="-170" dirty="0">
                <a:solidFill>
                  <a:srgbClr val="242424"/>
                </a:solidFill>
                <a:latin typeface="Open Sauce SemiBold Bold"/>
              </a:rPr>
              <a:t>Evidence of Completion </a:t>
            </a:r>
          </a:p>
        </p:txBody>
      </p:sp>
      <p:sp>
        <p:nvSpPr>
          <p:cNvPr id="15" name="TextBox 14">
            <a:extLst>
              <a:ext uri="{FF2B5EF4-FFF2-40B4-BE49-F238E27FC236}">
                <a16:creationId xmlns:a16="http://schemas.microsoft.com/office/drawing/2014/main" id="{3C8DCC95-1FD7-D5C8-14E2-2FD20C164209}"/>
              </a:ext>
            </a:extLst>
          </p:cNvPr>
          <p:cNvSpPr txBox="1"/>
          <p:nvPr/>
        </p:nvSpPr>
        <p:spPr>
          <a:xfrm>
            <a:off x="3947803" y="1124174"/>
            <a:ext cx="3235181" cy="461665"/>
          </a:xfrm>
          <a:prstGeom prst="rect">
            <a:avLst/>
          </a:prstGeom>
          <a:noFill/>
        </p:spPr>
        <p:txBody>
          <a:bodyPr wrap="none" rtlCol="0">
            <a:spAutoFit/>
          </a:bodyPr>
          <a:lstStyle/>
          <a:p>
            <a:r>
              <a:rPr lang="en-US" sz="2400" b="1" dirty="0">
                <a:solidFill>
                  <a:schemeClr val="accent1">
                    <a:lumMod val="75000"/>
                  </a:schemeClr>
                </a:solidFill>
              </a:rPr>
              <a:t>Identify skin diseases</a:t>
            </a:r>
          </a:p>
        </p:txBody>
      </p:sp>
      <p:pic>
        <p:nvPicPr>
          <p:cNvPr id="16" name="Picture 15" descr="A computer screen shot of a program&#10;&#10;Description automatically generated">
            <a:extLst>
              <a:ext uri="{FF2B5EF4-FFF2-40B4-BE49-F238E27FC236}">
                <a16:creationId xmlns:a16="http://schemas.microsoft.com/office/drawing/2014/main" id="{65B7D05E-73D9-B748-055A-53446E9E76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57" y="1923628"/>
            <a:ext cx="4948517" cy="4291886"/>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D420D473-E3A0-A013-CE08-5325363247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70073" y="2040482"/>
            <a:ext cx="2814234" cy="3720388"/>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30D09631-DFE7-D275-8669-787E52E137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00393" y="2040482"/>
            <a:ext cx="2938166" cy="3688336"/>
          </a:xfrm>
          <a:prstGeom prst="rect">
            <a:avLst/>
          </a:prstGeom>
        </p:spPr>
      </p:pic>
    </p:spTree>
    <p:extLst>
      <p:ext uri="{BB962C8B-B14F-4D97-AF65-F5344CB8AC3E}">
        <p14:creationId xmlns:p14="http://schemas.microsoft.com/office/powerpoint/2010/main" val="102641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6" name="TextBox 6">
            <a:extLst>
              <a:ext uri="{FF2B5EF4-FFF2-40B4-BE49-F238E27FC236}">
                <a16:creationId xmlns:a16="http://schemas.microsoft.com/office/drawing/2014/main" id="{E6E83267-BB34-CD40-ECB6-C51EEDFBE93D}"/>
              </a:ext>
            </a:extLst>
          </p:cNvPr>
          <p:cNvSpPr txBox="1"/>
          <p:nvPr/>
        </p:nvSpPr>
        <p:spPr>
          <a:xfrm>
            <a:off x="9388049" y="-121094"/>
            <a:ext cx="2827601" cy="660950"/>
          </a:xfrm>
          <a:prstGeom prst="rect">
            <a:avLst/>
          </a:prstGeom>
        </p:spPr>
        <p:txBody>
          <a:bodyPr wrap="square" lIns="0" tIns="0" rIns="0" bIns="0" rtlCol="0" anchor="t">
            <a:spAutoFit/>
          </a:bodyPr>
          <a:lstStyle/>
          <a:p>
            <a:pPr algn="ctr">
              <a:lnSpc>
                <a:spcPts val="5850"/>
              </a:lnSpc>
            </a:pPr>
            <a:r>
              <a:rPr lang="en-US" sz="3200" spc="-175" dirty="0">
                <a:solidFill>
                  <a:srgbClr val="242424"/>
                </a:solidFill>
                <a:latin typeface="Open Sauce SemiBold"/>
              </a:rPr>
              <a:t>Methodology</a:t>
            </a:r>
          </a:p>
        </p:txBody>
      </p:sp>
      <p:sp>
        <p:nvSpPr>
          <p:cNvPr id="11" name="TextBox 14">
            <a:extLst>
              <a:ext uri="{FF2B5EF4-FFF2-40B4-BE49-F238E27FC236}">
                <a16:creationId xmlns:a16="http://schemas.microsoft.com/office/drawing/2014/main" id="{4EF2DC18-0364-685C-3B6C-FBA454F673CB}"/>
              </a:ext>
            </a:extLst>
          </p:cNvPr>
          <p:cNvSpPr txBox="1"/>
          <p:nvPr/>
        </p:nvSpPr>
        <p:spPr>
          <a:xfrm>
            <a:off x="7704333" y="472282"/>
            <a:ext cx="4511317" cy="641714"/>
          </a:xfrm>
          <a:prstGeom prst="rect">
            <a:avLst/>
          </a:prstGeom>
        </p:spPr>
        <p:txBody>
          <a:bodyPr wrap="square" lIns="0" tIns="0" rIns="0" bIns="0" rtlCol="0" anchor="t">
            <a:spAutoFit/>
          </a:bodyPr>
          <a:lstStyle/>
          <a:p>
            <a:pPr algn="ctr">
              <a:lnSpc>
                <a:spcPts val="5685"/>
              </a:lnSpc>
            </a:pPr>
            <a:r>
              <a:rPr lang="en-US" sz="3200" spc="-170" dirty="0">
                <a:solidFill>
                  <a:srgbClr val="242424"/>
                </a:solidFill>
                <a:latin typeface="Open Sauce SemiBold Bold"/>
              </a:rPr>
              <a:t>Evidence of Completion </a:t>
            </a:r>
          </a:p>
        </p:txBody>
      </p:sp>
      <p:sp>
        <p:nvSpPr>
          <p:cNvPr id="15" name="TextBox 14">
            <a:extLst>
              <a:ext uri="{FF2B5EF4-FFF2-40B4-BE49-F238E27FC236}">
                <a16:creationId xmlns:a16="http://schemas.microsoft.com/office/drawing/2014/main" id="{3C8DCC95-1FD7-D5C8-14E2-2FD20C164209}"/>
              </a:ext>
            </a:extLst>
          </p:cNvPr>
          <p:cNvSpPr txBox="1"/>
          <p:nvPr/>
        </p:nvSpPr>
        <p:spPr>
          <a:xfrm>
            <a:off x="3947803" y="1124174"/>
            <a:ext cx="3235181" cy="461665"/>
          </a:xfrm>
          <a:prstGeom prst="rect">
            <a:avLst/>
          </a:prstGeom>
          <a:noFill/>
        </p:spPr>
        <p:txBody>
          <a:bodyPr wrap="none" rtlCol="0">
            <a:spAutoFit/>
          </a:bodyPr>
          <a:lstStyle/>
          <a:p>
            <a:r>
              <a:rPr lang="en-US" sz="2400" b="1" dirty="0">
                <a:solidFill>
                  <a:schemeClr val="accent1">
                    <a:lumMod val="75000"/>
                  </a:schemeClr>
                </a:solidFill>
              </a:rPr>
              <a:t>Identify skin diseases</a:t>
            </a:r>
          </a:p>
        </p:txBody>
      </p:sp>
      <p:pic>
        <p:nvPicPr>
          <p:cNvPr id="4" name="Picture 3" descr="A computer screen shot of a program&#10;&#10;Description automatically generated">
            <a:extLst>
              <a:ext uri="{FF2B5EF4-FFF2-40B4-BE49-F238E27FC236}">
                <a16:creationId xmlns:a16="http://schemas.microsoft.com/office/drawing/2014/main" id="{857A9C89-7866-53A1-853B-816235A1D9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557" y="1923628"/>
            <a:ext cx="4948517" cy="4291886"/>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6F8102B8-9F70-2251-5AAE-48D4E36177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2226" y="2439218"/>
            <a:ext cx="6496384" cy="2609984"/>
          </a:xfrm>
          <a:prstGeom prst="rect">
            <a:avLst/>
          </a:prstGeom>
        </p:spPr>
      </p:pic>
    </p:spTree>
    <p:extLst>
      <p:ext uri="{BB962C8B-B14F-4D97-AF65-F5344CB8AC3E}">
        <p14:creationId xmlns:p14="http://schemas.microsoft.com/office/powerpoint/2010/main" val="959564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6" name="TextBox 6">
            <a:extLst>
              <a:ext uri="{FF2B5EF4-FFF2-40B4-BE49-F238E27FC236}">
                <a16:creationId xmlns:a16="http://schemas.microsoft.com/office/drawing/2014/main" id="{E6E83267-BB34-CD40-ECB6-C51EEDFBE93D}"/>
              </a:ext>
            </a:extLst>
          </p:cNvPr>
          <p:cNvSpPr txBox="1"/>
          <p:nvPr/>
        </p:nvSpPr>
        <p:spPr>
          <a:xfrm>
            <a:off x="9388049" y="-121094"/>
            <a:ext cx="2827601" cy="660950"/>
          </a:xfrm>
          <a:prstGeom prst="rect">
            <a:avLst/>
          </a:prstGeom>
        </p:spPr>
        <p:txBody>
          <a:bodyPr wrap="square" lIns="0" tIns="0" rIns="0" bIns="0" rtlCol="0" anchor="t">
            <a:spAutoFit/>
          </a:bodyPr>
          <a:lstStyle/>
          <a:p>
            <a:pPr algn="ctr">
              <a:lnSpc>
                <a:spcPts val="5850"/>
              </a:lnSpc>
            </a:pPr>
            <a:r>
              <a:rPr lang="en-US" sz="3200" spc="-175" dirty="0">
                <a:solidFill>
                  <a:srgbClr val="242424"/>
                </a:solidFill>
                <a:latin typeface="Open Sauce SemiBold"/>
              </a:rPr>
              <a:t>Methodology</a:t>
            </a:r>
          </a:p>
        </p:txBody>
      </p:sp>
      <p:sp>
        <p:nvSpPr>
          <p:cNvPr id="11" name="TextBox 14">
            <a:extLst>
              <a:ext uri="{FF2B5EF4-FFF2-40B4-BE49-F238E27FC236}">
                <a16:creationId xmlns:a16="http://schemas.microsoft.com/office/drawing/2014/main" id="{4EF2DC18-0364-685C-3B6C-FBA454F673CB}"/>
              </a:ext>
            </a:extLst>
          </p:cNvPr>
          <p:cNvSpPr txBox="1"/>
          <p:nvPr/>
        </p:nvSpPr>
        <p:spPr>
          <a:xfrm>
            <a:off x="7704333" y="472282"/>
            <a:ext cx="4511317" cy="641714"/>
          </a:xfrm>
          <a:prstGeom prst="rect">
            <a:avLst/>
          </a:prstGeom>
        </p:spPr>
        <p:txBody>
          <a:bodyPr wrap="square" lIns="0" tIns="0" rIns="0" bIns="0" rtlCol="0" anchor="t">
            <a:spAutoFit/>
          </a:bodyPr>
          <a:lstStyle/>
          <a:p>
            <a:pPr algn="ctr">
              <a:lnSpc>
                <a:spcPts val="5685"/>
              </a:lnSpc>
            </a:pPr>
            <a:r>
              <a:rPr lang="en-US" sz="3200" spc="-170" dirty="0">
                <a:solidFill>
                  <a:srgbClr val="242424"/>
                </a:solidFill>
                <a:latin typeface="Open Sauce SemiBold Bold"/>
              </a:rPr>
              <a:t>Evidence of Completion </a:t>
            </a:r>
          </a:p>
        </p:txBody>
      </p:sp>
      <p:sp>
        <p:nvSpPr>
          <p:cNvPr id="15" name="TextBox 14">
            <a:extLst>
              <a:ext uri="{FF2B5EF4-FFF2-40B4-BE49-F238E27FC236}">
                <a16:creationId xmlns:a16="http://schemas.microsoft.com/office/drawing/2014/main" id="{3C8DCC95-1FD7-D5C8-14E2-2FD20C164209}"/>
              </a:ext>
            </a:extLst>
          </p:cNvPr>
          <p:cNvSpPr txBox="1"/>
          <p:nvPr/>
        </p:nvSpPr>
        <p:spPr>
          <a:xfrm>
            <a:off x="3947803" y="1124174"/>
            <a:ext cx="3175356" cy="461665"/>
          </a:xfrm>
          <a:prstGeom prst="rect">
            <a:avLst/>
          </a:prstGeom>
          <a:noFill/>
        </p:spPr>
        <p:txBody>
          <a:bodyPr wrap="none" rtlCol="0">
            <a:spAutoFit/>
          </a:bodyPr>
          <a:lstStyle/>
          <a:p>
            <a:r>
              <a:rPr lang="en-US" sz="2400" b="1" dirty="0">
                <a:solidFill>
                  <a:schemeClr val="accent1">
                    <a:lumMod val="75000"/>
                  </a:schemeClr>
                </a:solidFill>
              </a:rPr>
              <a:t>Severity Assessment</a:t>
            </a:r>
          </a:p>
        </p:txBody>
      </p:sp>
      <p:pic>
        <p:nvPicPr>
          <p:cNvPr id="14" name="Picture 13" descr="A screenshot of a computer program&#10;&#10;Description automatically generated">
            <a:extLst>
              <a:ext uri="{FF2B5EF4-FFF2-40B4-BE49-F238E27FC236}">
                <a16:creationId xmlns:a16="http://schemas.microsoft.com/office/drawing/2014/main" id="{8AC6FA4D-0BD9-FC9B-547F-F664D056DD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489" y="1964185"/>
            <a:ext cx="3233106" cy="3224199"/>
          </a:xfrm>
          <a:prstGeom prst="rect">
            <a:avLst/>
          </a:prstGeom>
        </p:spPr>
      </p:pic>
      <p:pic>
        <p:nvPicPr>
          <p:cNvPr id="20" name="Picture 19" descr="A cow with spots on it&#10;&#10;Description automatically generated">
            <a:extLst>
              <a:ext uri="{FF2B5EF4-FFF2-40B4-BE49-F238E27FC236}">
                <a16:creationId xmlns:a16="http://schemas.microsoft.com/office/drawing/2014/main" id="{7E98CCC6-3AC3-EC61-50B0-B652C1B205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6102" y="2894279"/>
            <a:ext cx="3676839" cy="2883048"/>
          </a:xfrm>
          <a:prstGeom prst="rect">
            <a:avLst/>
          </a:prstGeom>
        </p:spPr>
      </p:pic>
      <p:sp>
        <p:nvSpPr>
          <p:cNvPr id="21" name="TextBox 20">
            <a:extLst>
              <a:ext uri="{FF2B5EF4-FFF2-40B4-BE49-F238E27FC236}">
                <a16:creationId xmlns:a16="http://schemas.microsoft.com/office/drawing/2014/main" id="{BAD33E24-0E6C-D9E1-E14A-486C2CFEF165}"/>
              </a:ext>
            </a:extLst>
          </p:cNvPr>
          <p:cNvSpPr txBox="1"/>
          <p:nvPr/>
        </p:nvSpPr>
        <p:spPr>
          <a:xfrm>
            <a:off x="4149544" y="5856479"/>
            <a:ext cx="3678508" cy="461665"/>
          </a:xfrm>
          <a:prstGeom prst="rect">
            <a:avLst/>
          </a:prstGeom>
          <a:noFill/>
        </p:spPr>
        <p:txBody>
          <a:bodyPr wrap="none" rtlCol="0">
            <a:spAutoFit/>
          </a:bodyPr>
          <a:lstStyle/>
          <a:p>
            <a:r>
              <a:rPr lang="en-US" sz="2400" b="1" dirty="0">
                <a:solidFill>
                  <a:schemeClr val="accent1">
                    <a:lumMod val="75000"/>
                  </a:schemeClr>
                </a:solidFill>
              </a:rPr>
              <a:t>Severity Stage 3 :- Severe</a:t>
            </a:r>
          </a:p>
        </p:txBody>
      </p:sp>
      <p:pic>
        <p:nvPicPr>
          <p:cNvPr id="23" name="Picture 22" descr="A screenshot of a computer&#10;&#10;Description automatically generated">
            <a:extLst>
              <a:ext uri="{FF2B5EF4-FFF2-40B4-BE49-F238E27FC236}">
                <a16:creationId xmlns:a16="http://schemas.microsoft.com/office/drawing/2014/main" id="{7470D5DE-2552-22D8-591F-999DC73BEDE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55935" y="1573210"/>
            <a:ext cx="3492679" cy="2844946"/>
          </a:xfrm>
          <a:prstGeom prst="rect">
            <a:avLst/>
          </a:prstGeom>
        </p:spPr>
      </p:pic>
      <p:sp>
        <p:nvSpPr>
          <p:cNvPr id="24" name="TextBox 23">
            <a:extLst>
              <a:ext uri="{FF2B5EF4-FFF2-40B4-BE49-F238E27FC236}">
                <a16:creationId xmlns:a16="http://schemas.microsoft.com/office/drawing/2014/main" id="{8F3F4061-A70D-2A8C-A0ED-DD06D7083438}"/>
              </a:ext>
            </a:extLst>
          </p:cNvPr>
          <p:cNvSpPr txBox="1"/>
          <p:nvPr/>
        </p:nvSpPr>
        <p:spPr>
          <a:xfrm>
            <a:off x="8272926" y="4525306"/>
            <a:ext cx="3374129" cy="461665"/>
          </a:xfrm>
          <a:prstGeom prst="rect">
            <a:avLst/>
          </a:prstGeom>
          <a:noFill/>
        </p:spPr>
        <p:txBody>
          <a:bodyPr wrap="none" rtlCol="0">
            <a:spAutoFit/>
          </a:bodyPr>
          <a:lstStyle/>
          <a:p>
            <a:r>
              <a:rPr lang="en-US" sz="2400" b="1" dirty="0">
                <a:solidFill>
                  <a:schemeClr val="accent1">
                    <a:lumMod val="75000"/>
                  </a:schemeClr>
                </a:solidFill>
              </a:rPr>
              <a:t>Severity Stage 1 :- Mild</a:t>
            </a:r>
          </a:p>
        </p:txBody>
      </p:sp>
    </p:spTree>
    <p:extLst>
      <p:ext uri="{BB962C8B-B14F-4D97-AF65-F5344CB8AC3E}">
        <p14:creationId xmlns:p14="http://schemas.microsoft.com/office/powerpoint/2010/main" val="1179327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16" name="TextBox 15">
            <a:extLst>
              <a:ext uri="{FF2B5EF4-FFF2-40B4-BE49-F238E27FC236}">
                <a16:creationId xmlns:a16="http://schemas.microsoft.com/office/drawing/2014/main" id="{2B98D9B8-2489-405E-1ED7-751D0714EA08}"/>
              </a:ext>
            </a:extLst>
          </p:cNvPr>
          <p:cNvSpPr txBox="1"/>
          <p:nvPr/>
        </p:nvSpPr>
        <p:spPr>
          <a:xfrm>
            <a:off x="1675844" y="3256867"/>
            <a:ext cx="7341521" cy="1569660"/>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Ontology-based Information Extraction System for Sri Lankan Cattle Domain and Educating Small-scale Farmers</a:t>
            </a:r>
          </a:p>
        </p:txBody>
      </p:sp>
      <p:sp>
        <p:nvSpPr>
          <p:cNvPr id="17" name="Title 4">
            <a:extLst>
              <a:ext uri="{FF2B5EF4-FFF2-40B4-BE49-F238E27FC236}">
                <a16:creationId xmlns:a16="http://schemas.microsoft.com/office/drawing/2014/main" id="{48869C79-2153-A37F-25E0-8DDE4A9CE2B6}"/>
              </a:ext>
            </a:extLst>
          </p:cNvPr>
          <p:cNvSpPr txBox="1">
            <a:spLocks/>
          </p:cNvSpPr>
          <p:nvPr/>
        </p:nvSpPr>
        <p:spPr>
          <a:xfrm>
            <a:off x="2147766" y="1340572"/>
            <a:ext cx="6643401" cy="681038"/>
          </a:xfrm>
          <a:prstGeom prst="rect">
            <a:avLst/>
          </a:prstGeom>
        </p:spPr>
        <p:txBody>
          <a:bodyPr vert="horz" lIns="91440" tIns="45720" rIns="91440" bIns="45720" rtlCol="0" anchor="ctr">
            <a:normAutofit fontScale="75000" lnSpcReduction="2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b="1" dirty="0">
                <a:latin typeface="Adobe Devanagari"/>
              </a:rPr>
              <a:t>IT20651824|K.A.D.D.S Jayawardhana</a:t>
            </a:r>
          </a:p>
        </p:txBody>
      </p:sp>
      <p:sp>
        <p:nvSpPr>
          <p:cNvPr id="19" name="Text Placeholder 5">
            <a:extLst>
              <a:ext uri="{FF2B5EF4-FFF2-40B4-BE49-F238E27FC236}">
                <a16:creationId xmlns:a16="http://schemas.microsoft.com/office/drawing/2014/main" id="{86A7DCF9-F167-454A-F191-A269B5E06FDF}"/>
              </a:ext>
            </a:extLst>
          </p:cNvPr>
          <p:cNvSpPr txBox="1">
            <a:spLocks/>
          </p:cNvSpPr>
          <p:nvPr/>
        </p:nvSpPr>
        <p:spPr>
          <a:xfrm>
            <a:off x="2168834" y="2077489"/>
            <a:ext cx="6251738" cy="868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Bachelor of Science (Hons) in Information Technology </a:t>
            </a:r>
          </a:p>
          <a:p>
            <a:pPr marL="0" indent="0">
              <a:buNone/>
            </a:pPr>
            <a:r>
              <a:rPr lang="en-US" sz="2000" dirty="0"/>
              <a:t>Specializing in Software Engineering</a:t>
            </a:r>
          </a:p>
        </p:txBody>
      </p:sp>
      <p:pic>
        <p:nvPicPr>
          <p:cNvPr id="5" name="Picture 4" descr="A person with a beard and mustache wearing a black shirt&#10;&#10;Description automatically generated">
            <a:extLst>
              <a:ext uri="{FF2B5EF4-FFF2-40B4-BE49-F238E27FC236}">
                <a16:creationId xmlns:a16="http://schemas.microsoft.com/office/drawing/2014/main" id="{0017DD19-DD55-46AA-520D-0AB761490EE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16869" y="1478587"/>
            <a:ext cx="2595421" cy="2595421"/>
          </a:xfrm>
          <a:prstGeom prst="rect">
            <a:avLst/>
          </a:prstGeom>
        </p:spPr>
      </p:pic>
    </p:spTree>
    <p:extLst>
      <p:ext uri="{BB962C8B-B14F-4D97-AF65-F5344CB8AC3E}">
        <p14:creationId xmlns:p14="http://schemas.microsoft.com/office/powerpoint/2010/main" val="1563269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5" name="TextBox 4">
            <a:extLst>
              <a:ext uri="{FF2B5EF4-FFF2-40B4-BE49-F238E27FC236}">
                <a16:creationId xmlns:a16="http://schemas.microsoft.com/office/drawing/2014/main" id="{E781CD15-5330-B887-E9FD-8FFF40F10E48}"/>
              </a:ext>
            </a:extLst>
          </p:cNvPr>
          <p:cNvSpPr txBox="1"/>
          <p:nvPr/>
        </p:nvSpPr>
        <p:spPr>
          <a:xfrm>
            <a:off x="2632335" y="1478587"/>
            <a:ext cx="7990714" cy="3539430"/>
          </a:xfrm>
          <a:prstGeom prst="rect">
            <a:avLst/>
          </a:prstGeom>
          <a:noFill/>
        </p:spPr>
        <p:txBody>
          <a:bodyPr wrap="none" rtlCol="0">
            <a:spAutoFit/>
          </a:bodyPr>
          <a:lstStyle/>
          <a:p>
            <a:pPr marL="285750" indent="-285750">
              <a:buFont typeface="Arial" panose="020B0604020202020204" pitchFamily="34" charset="0"/>
              <a:buChar char="•"/>
            </a:pPr>
            <a:r>
              <a:rPr lang="en-GB" sz="3200" dirty="0">
                <a:solidFill>
                  <a:schemeClr val="accent4">
                    <a:lumMod val="50000"/>
                  </a:schemeClr>
                </a:solidFill>
              </a:rPr>
              <a:t>The research gap?</a:t>
            </a:r>
          </a:p>
          <a:p>
            <a:endParaRPr lang="en-GB" sz="3200" dirty="0">
              <a:solidFill>
                <a:schemeClr val="accent4">
                  <a:lumMod val="50000"/>
                </a:schemeClr>
              </a:solidFill>
            </a:endParaRPr>
          </a:p>
          <a:p>
            <a:pPr marL="285750" indent="-285750">
              <a:buFont typeface="Arial" panose="020B0604020202020204" pitchFamily="34" charset="0"/>
              <a:buChar char="•"/>
            </a:pPr>
            <a:r>
              <a:rPr lang="en-GB" sz="3200" dirty="0">
                <a:solidFill>
                  <a:schemeClr val="accent4">
                    <a:lumMod val="50000"/>
                  </a:schemeClr>
                </a:solidFill>
              </a:rPr>
              <a:t>Our System Solution?</a:t>
            </a:r>
          </a:p>
          <a:p>
            <a:endParaRPr lang="en-GB" sz="3200" dirty="0">
              <a:solidFill>
                <a:schemeClr val="accent4">
                  <a:lumMod val="50000"/>
                </a:schemeClr>
              </a:solidFill>
            </a:endParaRPr>
          </a:p>
          <a:p>
            <a:pPr marL="285750" indent="-285750">
              <a:buFont typeface="Arial" panose="020B0604020202020204" pitchFamily="34" charset="0"/>
              <a:buChar char="•"/>
            </a:pPr>
            <a:r>
              <a:rPr lang="en-GB" sz="3200" dirty="0">
                <a:solidFill>
                  <a:schemeClr val="accent4">
                    <a:lumMod val="50000"/>
                  </a:schemeClr>
                </a:solidFill>
              </a:rPr>
              <a:t>Final Output (Application Demonstration)?</a:t>
            </a:r>
          </a:p>
          <a:p>
            <a:endParaRPr lang="en-GB" sz="3200" dirty="0">
              <a:solidFill>
                <a:schemeClr val="accent4">
                  <a:lumMod val="50000"/>
                </a:schemeClr>
              </a:solidFill>
            </a:endParaRPr>
          </a:p>
          <a:p>
            <a:pPr marL="285750" indent="-285750">
              <a:buFont typeface="Arial" panose="020B0604020202020204" pitchFamily="34" charset="0"/>
              <a:buChar char="•"/>
            </a:pPr>
            <a:r>
              <a:rPr lang="en-GB" sz="3200" dirty="0">
                <a:solidFill>
                  <a:schemeClr val="accent4">
                    <a:lumMod val="50000"/>
                  </a:schemeClr>
                </a:solidFill>
              </a:rPr>
              <a:t>Backend Ontology Development?</a:t>
            </a:r>
            <a:endParaRPr lang="en-LK" sz="3200" dirty="0">
              <a:solidFill>
                <a:schemeClr val="accent4">
                  <a:lumMod val="50000"/>
                </a:schemeClr>
              </a:solidFill>
            </a:endParaRPr>
          </a:p>
        </p:txBody>
      </p:sp>
    </p:spTree>
    <p:extLst>
      <p:ext uri="{BB962C8B-B14F-4D97-AF65-F5344CB8AC3E}">
        <p14:creationId xmlns:p14="http://schemas.microsoft.com/office/powerpoint/2010/main" val="4031961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13" name="TextBox 12">
            <a:extLst>
              <a:ext uri="{FF2B5EF4-FFF2-40B4-BE49-F238E27FC236}">
                <a16:creationId xmlns:a16="http://schemas.microsoft.com/office/drawing/2014/main" id="{3459E154-E268-298B-82CB-AE7EFAA2A9B3}"/>
              </a:ext>
            </a:extLst>
          </p:cNvPr>
          <p:cNvSpPr txBox="1"/>
          <p:nvPr/>
        </p:nvSpPr>
        <p:spPr>
          <a:xfrm>
            <a:off x="7530536" y="278246"/>
            <a:ext cx="4170664" cy="523220"/>
          </a:xfrm>
          <a:prstGeom prst="rect">
            <a:avLst/>
          </a:prstGeom>
          <a:noFill/>
        </p:spPr>
        <p:txBody>
          <a:bodyPr wrap="square" rtlCol="0">
            <a:spAutoFit/>
          </a:bodyPr>
          <a:lstStyle/>
          <a:p>
            <a:r>
              <a:rPr lang="en-US" sz="2800" dirty="0">
                <a:latin typeface="Arial" panose="020B0604020202020204" pitchFamily="34" charset="0"/>
              </a:rPr>
              <a:t>RESEARCH QUESTION</a:t>
            </a:r>
            <a:endParaRPr lang="en-LK" sz="2800" dirty="0"/>
          </a:p>
        </p:txBody>
      </p:sp>
      <p:pic>
        <p:nvPicPr>
          <p:cNvPr id="24" name="Picture 23" descr="A person in a glove holding a cow&#10;&#10;Description automatically generated with medium confidence">
            <a:extLst>
              <a:ext uri="{FF2B5EF4-FFF2-40B4-BE49-F238E27FC236}">
                <a16:creationId xmlns:a16="http://schemas.microsoft.com/office/drawing/2014/main" id="{65FF8246-8CF8-5B34-A5EB-D6560837F0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5359" y="4595012"/>
            <a:ext cx="2935287" cy="1651099"/>
          </a:xfrm>
          <a:prstGeom prst="rect">
            <a:avLst/>
          </a:prstGeom>
        </p:spPr>
      </p:pic>
      <p:pic>
        <p:nvPicPr>
          <p:cNvPr id="26" name="Picture 25" descr="A group of cows drinking water&#10;&#10;Description automatically generated">
            <a:extLst>
              <a:ext uri="{FF2B5EF4-FFF2-40B4-BE49-F238E27FC236}">
                <a16:creationId xmlns:a16="http://schemas.microsoft.com/office/drawing/2014/main" id="{876FCBB2-E8F6-AFB1-A07B-EC02DF2FCB7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5800" y="4595011"/>
            <a:ext cx="2935287" cy="1651099"/>
          </a:xfrm>
          <a:prstGeom prst="rect">
            <a:avLst/>
          </a:prstGeom>
        </p:spPr>
      </p:pic>
      <p:pic>
        <p:nvPicPr>
          <p:cNvPr id="28" name="Picture 27" descr="A screen shot of a television news&#10;&#10;Description automatically generated">
            <a:extLst>
              <a:ext uri="{FF2B5EF4-FFF2-40B4-BE49-F238E27FC236}">
                <a16:creationId xmlns:a16="http://schemas.microsoft.com/office/drawing/2014/main" id="{ECEC916F-2518-95EF-CE57-6574582FE1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22384" y="1531100"/>
            <a:ext cx="3016304" cy="1709493"/>
          </a:xfrm>
          <a:prstGeom prst="rect">
            <a:avLst/>
          </a:prstGeom>
        </p:spPr>
      </p:pic>
      <p:pic>
        <p:nvPicPr>
          <p:cNvPr id="22" name="Picture 21" descr="A screenshot of a phone&#10;&#10;Description automatically generated">
            <a:extLst>
              <a:ext uri="{FF2B5EF4-FFF2-40B4-BE49-F238E27FC236}">
                <a16:creationId xmlns:a16="http://schemas.microsoft.com/office/drawing/2014/main" id="{8F5EC02E-7059-C0E0-BB8E-9ADFBE1D65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6954" y="1127589"/>
            <a:ext cx="2223692" cy="3237515"/>
          </a:xfrm>
          <a:prstGeom prst="rect">
            <a:avLst/>
          </a:prstGeom>
        </p:spPr>
      </p:pic>
      <p:grpSp>
        <p:nvGrpSpPr>
          <p:cNvPr id="29" name="object 3">
            <a:extLst>
              <a:ext uri="{FF2B5EF4-FFF2-40B4-BE49-F238E27FC236}">
                <a16:creationId xmlns:a16="http://schemas.microsoft.com/office/drawing/2014/main" id="{11086468-8D43-5643-5A92-12E92B10F7AF}"/>
              </a:ext>
            </a:extLst>
          </p:cNvPr>
          <p:cNvGrpSpPr/>
          <p:nvPr/>
        </p:nvGrpSpPr>
        <p:grpSpPr>
          <a:xfrm>
            <a:off x="55405" y="472282"/>
            <a:ext cx="2577030" cy="1628800"/>
            <a:chOff x="0" y="0"/>
            <a:chExt cx="6015990" cy="3802379"/>
          </a:xfrm>
        </p:grpSpPr>
        <p:pic>
          <p:nvPicPr>
            <p:cNvPr id="30" name="object 4">
              <a:extLst>
                <a:ext uri="{FF2B5EF4-FFF2-40B4-BE49-F238E27FC236}">
                  <a16:creationId xmlns:a16="http://schemas.microsoft.com/office/drawing/2014/main" id="{40372C18-D1C4-EAA4-6453-6A58071A22B4}"/>
                </a:ext>
              </a:extLst>
            </p:cNvPr>
            <p:cNvPicPr/>
            <p:nvPr/>
          </p:nvPicPr>
          <p:blipFill>
            <a:blip r:embed="rId6" cstate="print"/>
            <a:stretch>
              <a:fillRect/>
            </a:stretch>
          </p:blipFill>
          <p:spPr>
            <a:xfrm>
              <a:off x="3115917" y="157749"/>
              <a:ext cx="2899840" cy="2191436"/>
            </a:xfrm>
            <a:prstGeom prst="rect">
              <a:avLst/>
            </a:prstGeom>
          </p:spPr>
        </p:pic>
        <p:sp>
          <p:nvSpPr>
            <p:cNvPr id="31" name="object 5">
              <a:extLst>
                <a:ext uri="{FF2B5EF4-FFF2-40B4-BE49-F238E27FC236}">
                  <a16:creationId xmlns:a16="http://schemas.microsoft.com/office/drawing/2014/main" id="{421AC506-82D6-6025-2FE4-E3B930F85100}"/>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32" name="object 6">
              <a:extLst>
                <a:ext uri="{FF2B5EF4-FFF2-40B4-BE49-F238E27FC236}">
                  <a16:creationId xmlns:a16="http://schemas.microsoft.com/office/drawing/2014/main" id="{D7048D79-64C7-44D8-84E3-17A26FC43253}"/>
                </a:ext>
              </a:extLst>
            </p:cNvPr>
            <p:cNvPicPr/>
            <p:nvPr/>
          </p:nvPicPr>
          <p:blipFill>
            <a:blip r:embed="rId7" cstate="print"/>
            <a:stretch>
              <a:fillRect/>
            </a:stretch>
          </p:blipFill>
          <p:spPr>
            <a:xfrm>
              <a:off x="0" y="0"/>
              <a:ext cx="4038599" cy="3802098"/>
            </a:xfrm>
            <a:prstGeom prst="rect">
              <a:avLst/>
            </a:prstGeom>
          </p:spPr>
        </p:pic>
      </p:grpSp>
      <p:pic>
        <p:nvPicPr>
          <p:cNvPr id="33" name="object 2">
            <a:extLst>
              <a:ext uri="{FF2B5EF4-FFF2-40B4-BE49-F238E27FC236}">
                <a16:creationId xmlns:a16="http://schemas.microsoft.com/office/drawing/2014/main" id="{9CB85930-42C8-913E-2A1C-13ADC3035256}"/>
              </a:ext>
            </a:extLst>
          </p:cNvPr>
          <p:cNvPicPr/>
          <p:nvPr/>
        </p:nvPicPr>
        <p:blipFill>
          <a:blip r:embed="rId8" cstate="print"/>
          <a:stretch>
            <a:fillRect/>
          </a:stretch>
        </p:blipFill>
        <p:spPr>
          <a:xfrm>
            <a:off x="130130" y="4757039"/>
            <a:ext cx="2279576" cy="1628399"/>
          </a:xfrm>
          <a:prstGeom prst="rect">
            <a:avLst/>
          </a:prstGeom>
        </p:spPr>
      </p:pic>
      <p:pic>
        <p:nvPicPr>
          <p:cNvPr id="36" name="object 10">
            <a:extLst>
              <a:ext uri="{FF2B5EF4-FFF2-40B4-BE49-F238E27FC236}">
                <a16:creationId xmlns:a16="http://schemas.microsoft.com/office/drawing/2014/main" id="{AC6B2C85-2090-39B9-E99F-E4E318EEE470}"/>
              </a:ext>
            </a:extLst>
          </p:cNvPr>
          <p:cNvPicPr/>
          <p:nvPr/>
        </p:nvPicPr>
        <p:blipFill>
          <a:blip r:embed="rId9" cstate="print"/>
          <a:stretch>
            <a:fillRect/>
          </a:stretch>
        </p:blipFill>
        <p:spPr>
          <a:xfrm>
            <a:off x="856376" y="5255678"/>
            <a:ext cx="1312458" cy="1062466"/>
          </a:xfrm>
          <a:prstGeom prst="rect">
            <a:avLst/>
          </a:prstGeom>
        </p:spPr>
      </p:pic>
      <p:sp>
        <p:nvSpPr>
          <p:cNvPr id="37" name="object 19">
            <a:extLst>
              <a:ext uri="{FF2B5EF4-FFF2-40B4-BE49-F238E27FC236}">
                <a16:creationId xmlns:a16="http://schemas.microsoft.com/office/drawing/2014/main" id="{3C9B07DD-6B0C-4359-559C-6E888CDA82B3}"/>
              </a:ext>
            </a:extLst>
          </p:cNvPr>
          <p:cNvSpPr/>
          <p:nvPr/>
        </p:nvSpPr>
        <p:spPr>
          <a:xfrm>
            <a:off x="506859" y="1776808"/>
            <a:ext cx="5256584" cy="2639754"/>
          </a:xfrm>
          <a:custGeom>
            <a:avLst/>
            <a:gdLst/>
            <a:ahLst/>
            <a:cxnLst/>
            <a:rect l="l" t="t" r="r" b="b"/>
            <a:pathLst>
              <a:path w="11858625" h="3781425">
                <a:moveTo>
                  <a:pt x="11490252" y="3781425"/>
                </a:moveTo>
                <a:lnTo>
                  <a:pt x="367984" y="3781425"/>
                </a:lnTo>
                <a:lnTo>
                  <a:pt x="321917" y="3778553"/>
                </a:lnTo>
                <a:lnTo>
                  <a:pt x="277531" y="3770169"/>
                </a:lnTo>
                <a:lnTo>
                  <a:pt x="235175" y="3756622"/>
                </a:lnTo>
                <a:lnTo>
                  <a:pt x="195199" y="3738260"/>
                </a:lnTo>
                <a:lnTo>
                  <a:pt x="157950" y="3715431"/>
                </a:lnTo>
                <a:lnTo>
                  <a:pt x="123778" y="3688484"/>
                </a:lnTo>
                <a:lnTo>
                  <a:pt x="93031" y="3657767"/>
                </a:lnTo>
                <a:lnTo>
                  <a:pt x="66057" y="3623628"/>
                </a:lnTo>
                <a:lnTo>
                  <a:pt x="43206" y="3586416"/>
                </a:lnTo>
                <a:lnTo>
                  <a:pt x="24826" y="3546478"/>
                </a:lnTo>
                <a:lnTo>
                  <a:pt x="11266" y="3504164"/>
                </a:lnTo>
                <a:lnTo>
                  <a:pt x="2874" y="3459821"/>
                </a:lnTo>
                <a:lnTo>
                  <a:pt x="0" y="3413798"/>
                </a:lnTo>
                <a:lnTo>
                  <a:pt x="0" y="367626"/>
                </a:lnTo>
                <a:lnTo>
                  <a:pt x="2874" y="321603"/>
                </a:lnTo>
                <a:lnTo>
                  <a:pt x="11266" y="277260"/>
                </a:lnTo>
                <a:lnTo>
                  <a:pt x="24826" y="234946"/>
                </a:lnTo>
                <a:lnTo>
                  <a:pt x="43206" y="195008"/>
                </a:lnTo>
                <a:lnTo>
                  <a:pt x="66057" y="157796"/>
                </a:lnTo>
                <a:lnTo>
                  <a:pt x="93031" y="123657"/>
                </a:lnTo>
                <a:lnTo>
                  <a:pt x="123778" y="92940"/>
                </a:lnTo>
                <a:lnTo>
                  <a:pt x="157950" y="65993"/>
                </a:lnTo>
                <a:lnTo>
                  <a:pt x="195199" y="43164"/>
                </a:lnTo>
                <a:lnTo>
                  <a:pt x="235175" y="24802"/>
                </a:lnTo>
                <a:lnTo>
                  <a:pt x="277531" y="11255"/>
                </a:lnTo>
                <a:lnTo>
                  <a:pt x="321917" y="2871"/>
                </a:lnTo>
                <a:lnTo>
                  <a:pt x="367984" y="0"/>
                </a:lnTo>
                <a:lnTo>
                  <a:pt x="11490252" y="0"/>
                </a:lnTo>
                <a:lnTo>
                  <a:pt x="11536320" y="2871"/>
                </a:lnTo>
                <a:lnTo>
                  <a:pt x="11580706" y="11255"/>
                </a:lnTo>
                <a:lnTo>
                  <a:pt x="11623062" y="24802"/>
                </a:lnTo>
                <a:lnTo>
                  <a:pt x="11663038" y="43164"/>
                </a:lnTo>
                <a:lnTo>
                  <a:pt x="11700287" y="65993"/>
                </a:lnTo>
                <a:lnTo>
                  <a:pt x="11734459" y="92940"/>
                </a:lnTo>
                <a:lnTo>
                  <a:pt x="11765206" y="123657"/>
                </a:lnTo>
                <a:lnTo>
                  <a:pt x="11792180" y="157796"/>
                </a:lnTo>
                <a:lnTo>
                  <a:pt x="11815031" y="195008"/>
                </a:lnTo>
                <a:lnTo>
                  <a:pt x="11833411" y="234946"/>
                </a:lnTo>
                <a:lnTo>
                  <a:pt x="11846971" y="277260"/>
                </a:lnTo>
                <a:lnTo>
                  <a:pt x="11855363" y="321603"/>
                </a:lnTo>
                <a:lnTo>
                  <a:pt x="11858238" y="367626"/>
                </a:lnTo>
                <a:lnTo>
                  <a:pt x="11858238" y="3413798"/>
                </a:lnTo>
                <a:lnTo>
                  <a:pt x="11855363" y="3459821"/>
                </a:lnTo>
                <a:lnTo>
                  <a:pt x="11846971" y="3504164"/>
                </a:lnTo>
                <a:lnTo>
                  <a:pt x="11833411" y="3546478"/>
                </a:lnTo>
                <a:lnTo>
                  <a:pt x="11815031" y="3586416"/>
                </a:lnTo>
                <a:lnTo>
                  <a:pt x="11792180" y="3623628"/>
                </a:lnTo>
                <a:lnTo>
                  <a:pt x="11765206" y="3657767"/>
                </a:lnTo>
                <a:lnTo>
                  <a:pt x="11734459" y="3688484"/>
                </a:lnTo>
                <a:lnTo>
                  <a:pt x="11700287" y="3715431"/>
                </a:lnTo>
                <a:lnTo>
                  <a:pt x="11663038" y="3738260"/>
                </a:lnTo>
                <a:lnTo>
                  <a:pt x="11623062" y="3756622"/>
                </a:lnTo>
                <a:lnTo>
                  <a:pt x="11580706" y="3770169"/>
                </a:lnTo>
                <a:lnTo>
                  <a:pt x="11536320" y="3778553"/>
                </a:lnTo>
                <a:lnTo>
                  <a:pt x="11490252" y="3781425"/>
                </a:lnTo>
                <a:close/>
              </a:path>
            </a:pathLst>
          </a:custGeom>
          <a:solidFill>
            <a:srgbClr val="C2E7C6"/>
          </a:solidFill>
        </p:spPr>
        <p:txBody>
          <a:bodyPr wrap="square" lIns="0" tIns="0" rIns="0" bIns="0" rtlCol="0"/>
          <a:lstStyle/>
          <a:p>
            <a:endParaRPr dirty="0">
              <a:solidFill>
                <a:srgbClr val="FFC000"/>
              </a:solidFill>
            </a:endParaRPr>
          </a:p>
        </p:txBody>
      </p:sp>
      <p:sp>
        <p:nvSpPr>
          <p:cNvPr id="38" name="TextBox 37">
            <a:extLst>
              <a:ext uri="{FF2B5EF4-FFF2-40B4-BE49-F238E27FC236}">
                <a16:creationId xmlns:a16="http://schemas.microsoft.com/office/drawing/2014/main" id="{C15915E9-25A1-3133-77B1-4100FE3B6E70}"/>
              </a:ext>
            </a:extLst>
          </p:cNvPr>
          <p:cNvSpPr txBox="1"/>
          <p:nvPr/>
        </p:nvSpPr>
        <p:spPr>
          <a:xfrm>
            <a:off x="639666" y="1992232"/>
            <a:ext cx="4959496" cy="2308324"/>
          </a:xfrm>
          <a:prstGeom prst="rect">
            <a:avLst/>
          </a:prstGeom>
          <a:noFill/>
        </p:spPr>
        <p:txBody>
          <a:bodyPr wrap="square" rtlCol="0">
            <a:spAutoFit/>
          </a:bodyPr>
          <a:lstStyle/>
          <a:p>
            <a:r>
              <a:rPr lang="en-GB" b="1" i="0" dirty="0">
                <a:effectLst/>
                <a:latin typeface="Arial" panose="020B0604020202020204" pitchFamily="34" charset="0"/>
                <a:cs typeface="Arial" panose="020B0604020202020204" pitchFamily="34" charset="0"/>
              </a:rPr>
              <a:t>"How does the lack of knowledge regarding cattle health and well-being among small-scale farmers in Sri Lanka affect the prevalence of diseases and infections in their cattle, and what are the most effective strategies for improving awareness and management of cattle health within this community?"</a:t>
            </a:r>
            <a:endParaRPr lang="en-LK"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369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8DF67F24-A8CB-2C24-05BC-BE368C7B6A96}"/>
              </a:ext>
            </a:extLst>
          </p:cNvPr>
          <p:cNvGrpSpPr/>
          <p:nvPr/>
        </p:nvGrpSpPr>
        <p:grpSpPr>
          <a:xfrm>
            <a:off x="0" y="0"/>
            <a:ext cx="12191999" cy="6858000"/>
            <a:chOff x="0" y="0"/>
            <a:chExt cx="18287998" cy="10286999"/>
          </a:xfrm>
        </p:grpSpPr>
        <p:pic>
          <p:nvPicPr>
            <p:cNvPr id="5" name="object 3">
              <a:extLst>
                <a:ext uri="{FF2B5EF4-FFF2-40B4-BE49-F238E27FC236}">
                  <a16:creationId xmlns:a16="http://schemas.microsoft.com/office/drawing/2014/main" id="{0D1CBBD1-5B5A-996D-F8BE-380526F190D7}"/>
                </a:ext>
              </a:extLst>
            </p:cNvPr>
            <p:cNvPicPr/>
            <p:nvPr/>
          </p:nvPicPr>
          <p:blipFill>
            <a:blip r:embed="rId2" cstate="print"/>
            <a:stretch>
              <a:fillRect/>
            </a:stretch>
          </p:blipFill>
          <p:spPr>
            <a:xfrm>
              <a:off x="0" y="0"/>
              <a:ext cx="15481417" cy="10286998"/>
            </a:xfrm>
            <a:prstGeom prst="rect">
              <a:avLst/>
            </a:prstGeom>
          </p:spPr>
        </p:pic>
        <p:pic>
          <p:nvPicPr>
            <p:cNvPr id="6" name="object 4">
              <a:extLst>
                <a:ext uri="{FF2B5EF4-FFF2-40B4-BE49-F238E27FC236}">
                  <a16:creationId xmlns:a16="http://schemas.microsoft.com/office/drawing/2014/main" id="{E79396E6-8EBF-D241-0146-6560CFB2539A}"/>
                </a:ext>
              </a:extLst>
            </p:cNvPr>
            <p:cNvPicPr/>
            <p:nvPr/>
          </p:nvPicPr>
          <p:blipFill>
            <a:blip r:embed="rId3" cstate="print"/>
            <a:stretch>
              <a:fillRect/>
            </a:stretch>
          </p:blipFill>
          <p:spPr>
            <a:xfrm>
              <a:off x="2383026" y="0"/>
              <a:ext cx="15904972" cy="10286998"/>
            </a:xfrm>
            <a:prstGeom prst="rect">
              <a:avLst/>
            </a:prstGeom>
          </p:spPr>
        </p:pic>
        <p:pic>
          <p:nvPicPr>
            <p:cNvPr id="7" name="object 5">
              <a:extLst>
                <a:ext uri="{FF2B5EF4-FFF2-40B4-BE49-F238E27FC236}">
                  <a16:creationId xmlns:a16="http://schemas.microsoft.com/office/drawing/2014/main" id="{044C2B47-9D15-488A-0252-AC3EBDD97B09}"/>
                </a:ext>
              </a:extLst>
            </p:cNvPr>
            <p:cNvPicPr/>
            <p:nvPr/>
          </p:nvPicPr>
          <p:blipFill>
            <a:blip r:embed="rId4" cstate="print"/>
            <a:stretch>
              <a:fillRect/>
            </a:stretch>
          </p:blipFill>
          <p:spPr>
            <a:xfrm>
              <a:off x="6021207" y="9134526"/>
              <a:ext cx="12266791" cy="1152473"/>
            </a:xfrm>
            <a:prstGeom prst="rect">
              <a:avLst/>
            </a:prstGeom>
          </p:spPr>
        </p:pic>
        <p:pic>
          <p:nvPicPr>
            <p:cNvPr id="8" name="object 6">
              <a:extLst>
                <a:ext uri="{FF2B5EF4-FFF2-40B4-BE49-F238E27FC236}">
                  <a16:creationId xmlns:a16="http://schemas.microsoft.com/office/drawing/2014/main" id="{A54AD672-8699-2807-B7B9-F1B9D02C28F6}"/>
                </a:ext>
              </a:extLst>
            </p:cNvPr>
            <p:cNvPicPr/>
            <p:nvPr/>
          </p:nvPicPr>
          <p:blipFill>
            <a:blip r:embed="rId5" cstate="print"/>
            <a:stretch>
              <a:fillRect/>
            </a:stretch>
          </p:blipFill>
          <p:spPr>
            <a:xfrm>
              <a:off x="0" y="9134526"/>
              <a:ext cx="6019799" cy="1123949"/>
            </a:xfrm>
            <a:prstGeom prst="rect">
              <a:avLst/>
            </a:prstGeom>
          </p:spPr>
        </p:pic>
      </p:grpSp>
      <p:sp>
        <p:nvSpPr>
          <p:cNvPr id="14" name="object 12">
            <a:extLst>
              <a:ext uri="{FF2B5EF4-FFF2-40B4-BE49-F238E27FC236}">
                <a16:creationId xmlns:a16="http://schemas.microsoft.com/office/drawing/2014/main" id="{8232B9CA-C4C8-6A54-5E36-01285E518FA8}"/>
              </a:ext>
            </a:extLst>
          </p:cNvPr>
          <p:cNvSpPr txBox="1">
            <a:spLocks/>
          </p:cNvSpPr>
          <p:nvPr/>
        </p:nvSpPr>
        <p:spPr>
          <a:xfrm>
            <a:off x="1588684" y="273424"/>
            <a:ext cx="9366885" cy="321242"/>
          </a:xfrm>
          <a:prstGeom prst="rect">
            <a:avLst/>
          </a:prstGeom>
        </p:spPr>
        <p:txBody>
          <a:bodyPr vert="horz" wrap="square" lIns="0" tIns="13335"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5"/>
              </a:spcBef>
            </a:pPr>
            <a:r>
              <a:rPr lang="en-US" sz="2000" spc="1700" dirty="0">
                <a:solidFill>
                  <a:srgbClr val="1B1F13"/>
                </a:solidFill>
                <a:latin typeface="Verdana"/>
                <a:cs typeface="Verdana"/>
              </a:rPr>
              <a:t>Meet</a:t>
            </a:r>
            <a:r>
              <a:rPr lang="en-US" sz="2000" spc="240" dirty="0">
                <a:solidFill>
                  <a:srgbClr val="1B1F13"/>
                </a:solidFill>
                <a:latin typeface="Verdana"/>
                <a:cs typeface="Verdana"/>
              </a:rPr>
              <a:t> </a:t>
            </a:r>
            <a:r>
              <a:rPr lang="en-US" sz="2000" spc="1370" dirty="0">
                <a:solidFill>
                  <a:srgbClr val="1B1F13"/>
                </a:solidFill>
                <a:latin typeface="Verdana"/>
                <a:cs typeface="Verdana"/>
              </a:rPr>
              <a:t>Our</a:t>
            </a:r>
            <a:r>
              <a:rPr lang="en-US" sz="2000" spc="240" dirty="0">
                <a:solidFill>
                  <a:srgbClr val="1B1F13"/>
                </a:solidFill>
                <a:latin typeface="Verdana"/>
                <a:cs typeface="Verdana"/>
              </a:rPr>
              <a:t> </a:t>
            </a:r>
            <a:r>
              <a:rPr lang="en-US" sz="2000" spc="1215" dirty="0">
                <a:solidFill>
                  <a:srgbClr val="1B1F13"/>
                </a:solidFill>
                <a:latin typeface="Verdana"/>
                <a:cs typeface="Verdana"/>
              </a:rPr>
              <a:t>Team</a:t>
            </a:r>
            <a:r>
              <a:rPr lang="en-US" sz="2000" spc="1215" dirty="0">
                <a:solidFill>
                  <a:srgbClr val="1B1F13"/>
                </a:solidFill>
                <a:latin typeface="Sitka Text"/>
                <a:cs typeface="Sitka Text"/>
              </a:rPr>
              <a:t>!</a:t>
            </a:r>
            <a:endParaRPr lang="en-US" sz="2000" dirty="0">
              <a:latin typeface="Sitka Text"/>
              <a:cs typeface="Sitka Text"/>
            </a:endParaRPr>
          </a:p>
        </p:txBody>
      </p:sp>
      <p:pic>
        <p:nvPicPr>
          <p:cNvPr id="15" name="Picture 14" descr="A person with glasses and a beard&#10;&#10;Description automatically generated">
            <a:extLst>
              <a:ext uri="{FF2B5EF4-FFF2-40B4-BE49-F238E27FC236}">
                <a16:creationId xmlns:a16="http://schemas.microsoft.com/office/drawing/2014/main" id="{DA99BD7E-6695-8CE7-D02D-24AC934AE5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8763" y="3245807"/>
            <a:ext cx="1681696" cy="1991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object 16">
            <a:extLst>
              <a:ext uri="{FF2B5EF4-FFF2-40B4-BE49-F238E27FC236}">
                <a16:creationId xmlns:a16="http://schemas.microsoft.com/office/drawing/2014/main" id="{52597370-5B10-6830-11B1-9D27A9684894}"/>
              </a:ext>
            </a:extLst>
          </p:cNvPr>
          <p:cNvSpPr txBox="1"/>
          <p:nvPr/>
        </p:nvSpPr>
        <p:spPr>
          <a:xfrm>
            <a:off x="1004275" y="5377777"/>
            <a:ext cx="1656184" cy="571503"/>
          </a:xfrm>
          <a:prstGeom prst="rect">
            <a:avLst/>
          </a:prstGeom>
        </p:spPr>
        <p:txBody>
          <a:bodyPr vert="horz" wrap="square" lIns="0" tIns="12065" rIns="0" bIns="0" rtlCol="0">
            <a:spAutoFit/>
          </a:bodyPr>
          <a:lstStyle/>
          <a:p>
            <a:pPr marL="720090" marR="5080" indent="-708025">
              <a:lnSpc>
                <a:spcPct val="115900"/>
              </a:lnSpc>
              <a:spcBef>
                <a:spcPts val="95"/>
              </a:spcBef>
            </a:pPr>
            <a:r>
              <a:rPr lang="en-US" sz="1600" b="1" spc="-5" dirty="0">
                <a:latin typeface="Arial"/>
                <a:cs typeface="Arial"/>
              </a:rPr>
              <a:t>Nawarathna N.N</a:t>
            </a:r>
          </a:p>
          <a:p>
            <a:pPr marL="720090" marR="5080" indent="-708025">
              <a:lnSpc>
                <a:spcPct val="115900"/>
              </a:lnSpc>
              <a:spcBef>
                <a:spcPts val="95"/>
              </a:spcBef>
            </a:pPr>
            <a:r>
              <a:rPr sz="1600" b="1" spc="-5" dirty="0">
                <a:latin typeface="Arial"/>
                <a:cs typeface="Arial"/>
              </a:rPr>
              <a:t> </a:t>
            </a:r>
            <a:r>
              <a:rPr sz="1600" b="1" spc="-1125" dirty="0">
                <a:latin typeface="Arial"/>
                <a:cs typeface="Arial"/>
              </a:rPr>
              <a:t> </a:t>
            </a:r>
            <a:r>
              <a:rPr sz="1600" b="1" spc="-5" dirty="0">
                <a:latin typeface="Arial"/>
                <a:cs typeface="Arial"/>
              </a:rPr>
              <a:t>IT</a:t>
            </a:r>
            <a:r>
              <a:rPr lang="en-US" sz="1600" b="1" spc="-5" dirty="0">
                <a:latin typeface="Arial"/>
                <a:cs typeface="Arial"/>
              </a:rPr>
              <a:t>20654658</a:t>
            </a:r>
            <a:endParaRPr sz="1600" dirty="0">
              <a:latin typeface="Arial"/>
              <a:cs typeface="Arial"/>
            </a:endParaRPr>
          </a:p>
        </p:txBody>
      </p:sp>
      <p:pic>
        <p:nvPicPr>
          <p:cNvPr id="2" name="Picture 1">
            <a:extLst>
              <a:ext uri="{FF2B5EF4-FFF2-40B4-BE49-F238E27FC236}">
                <a16:creationId xmlns:a16="http://schemas.microsoft.com/office/drawing/2014/main" id="{2363678E-C3CD-5B94-3D62-916140BD54F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72959" y="3228551"/>
            <a:ext cx="1733263" cy="1939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person in a blue shirt&#10;&#10;Description automatically generated">
            <a:extLst>
              <a:ext uri="{FF2B5EF4-FFF2-40B4-BE49-F238E27FC236}">
                <a16:creationId xmlns:a16="http://schemas.microsoft.com/office/drawing/2014/main" id="{FFBC5440-7820-034E-5F5F-5FE791C12A9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15671" y="3295110"/>
            <a:ext cx="1785612" cy="18078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 name="Picture 16">
            <a:extLst>
              <a:ext uri="{FF2B5EF4-FFF2-40B4-BE49-F238E27FC236}">
                <a16:creationId xmlns:a16="http://schemas.microsoft.com/office/drawing/2014/main" id="{419876DB-8979-D84B-114A-1BD9CFD07B1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44662" y="3315622"/>
            <a:ext cx="1842974" cy="18429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9" name="object 16">
            <a:extLst>
              <a:ext uri="{FF2B5EF4-FFF2-40B4-BE49-F238E27FC236}">
                <a16:creationId xmlns:a16="http://schemas.microsoft.com/office/drawing/2014/main" id="{A805AA6B-58C8-7DE9-1D32-3CC9F5D4959D}"/>
              </a:ext>
            </a:extLst>
          </p:cNvPr>
          <p:cNvSpPr txBox="1"/>
          <p:nvPr/>
        </p:nvSpPr>
        <p:spPr>
          <a:xfrm>
            <a:off x="6302312" y="5302282"/>
            <a:ext cx="1656184" cy="571503"/>
          </a:xfrm>
          <a:prstGeom prst="rect">
            <a:avLst/>
          </a:prstGeom>
        </p:spPr>
        <p:txBody>
          <a:bodyPr vert="horz" wrap="square" lIns="0" tIns="12065" rIns="0" bIns="0" rtlCol="0">
            <a:spAutoFit/>
          </a:bodyPr>
          <a:lstStyle/>
          <a:p>
            <a:pPr marL="720090" marR="5080" indent="-708025">
              <a:lnSpc>
                <a:spcPct val="115900"/>
              </a:lnSpc>
              <a:spcBef>
                <a:spcPts val="95"/>
              </a:spcBef>
            </a:pPr>
            <a:r>
              <a:rPr lang="en-US" sz="1600" b="1" spc="-5" dirty="0" err="1">
                <a:latin typeface="Arial"/>
                <a:cs typeface="Arial"/>
              </a:rPr>
              <a:t>M.G.K.Chethani</a:t>
            </a:r>
            <a:endParaRPr lang="en-US" sz="1600" b="1" spc="-5" dirty="0">
              <a:latin typeface="Arial"/>
              <a:cs typeface="Arial"/>
            </a:endParaRPr>
          </a:p>
          <a:p>
            <a:pPr marL="720090" marR="5080" indent="-708025">
              <a:lnSpc>
                <a:spcPct val="115900"/>
              </a:lnSpc>
              <a:spcBef>
                <a:spcPts val="95"/>
              </a:spcBef>
            </a:pPr>
            <a:r>
              <a:rPr sz="1600" b="1" spc="-5" dirty="0">
                <a:latin typeface="Arial"/>
                <a:cs typeface="Arial"/>
              </a:rPr>
              <a:t> </a:t>
            </a:r>
            <a:r>
              <a:rPr sz="1600" b="1" spc="-1125" dirty="0">
                <a:latin typeface="Arial"/>
                <a:cs typeface="Arial"/>
              </a:rPr>
              <a:t> </a:t>
            </a:r>
            <a:r>
              <a:rPr sz="1600" b="1" spc="-5" dirty="0">
                <a:latin typeface="Arial"/>
                <a:cs typeface="Arial"/>
              </a:rPr>
              <a:t>IT</a:t>
            </a:r>
            <a:r>
              <a:rPr lang="en-US" sz="1600" b="1" spc="-5" dirty="0">
                <a:latin typeface="Arial"/>
                <a:cs typeface="Arial"/>
              </a:rPr>
              <a:t>20659226</a:t>
            </a:r>
            <a:endParaRPr sz="1600" dirty="0">
              <a:latin typeface="Arial"/>
              <a:cs typeface="Arial"/>
            </a:endParaRPr>
          </a:p>
        </p:txBody>
      </p:sp>
      <p:sp>
        <p:nvSpPr>
          <p:cNvPr id="9" name="object 16">
            <a:extLst>
              <a:ext uri="{FF2B5EF4-FFF2-40B4-BE49-F238E27FC236}">
                <a16:creationId xmlns:a16="http://schemas.microsoft.com/office/drawing/2014/main" id="{34BA3D8D-8549-95A4-10EF-0626F3AEB4BB}"/>
              </a:ext>
            </a:extLst>
          </p:cNvPr>
          <p:cNvSpPr txBox="1"/>
          <p:nvPr/>
        </p:nvSpPr>
        <p:spPr>
          <a:xfrm>
            <a:off x="3168902" y="5311226"/>
            <a:ext cx="2564548" cy="503279"/>
          </a:xfrm>
          <a:prstGeom prst="rect">
            <a:avLst/>
          </a:prstGeom>
        </p:spPr>
        <p:txBody>
          <a:bodyPr vert="horz" wrap="square" lIns="0" tIns="12065" rIns="0" bIns="0" rtlCol="0">
            <a:spAutoFit/>
          </a:bodyPr>
          <a:lstStyle/>
          <a:p>
            <a:pPr marL="720090" marR="5080" indent="-708025">
              <a:lnSpc>
                <a:spcPct val="115900"/>
              </a:lnSpc>
              <a:spcBef>
                <a:spcPts val="95"/>
              </a:spcBef>
            </a:pPr>
            <a:r>
              <a:rPr lang="en-US" sz="1400" b="1" spc="-5" dirty="0" err="1">
                <a:latin typeface="Arial"/>
                <a:cs typeface="Arial"/>
              </a:rPr>
              <a:t>Jayawardhana</a:t>
            </a:r>
            <a:r>
              <a:rPr lang="en-US" sz="1400" b="1" spc="-5" dirty="0">
                <a:latin typeface="Arial"/>
                <a:cs typeface="Arial"/>
              </a:rPr>
              <a:t> K.A.D.D.S</a:t>
            </a:r>
          </a:p>
          <a:p>
            <a:pPr marL="720090" marR="5080" indent="-708025">
              <a:lnSpc>
                <a:spcPct val="115900"/>
              </a:lnSpc>
              <a:spcBef>
                <a:spcPts val="95"/>
              </a:spcBef>
            </a:pPr>
            <a:r>
              <a:rPr lang="en-US" sz="1400" b="1" spc="-5" dirty="0">
                <a:latin typeface="Arial"/>
                <a:cs typeface="Arial"/>
              </a:rPr>
              <a:t> </a:t>
            </a:r>
            <a:r>
              <a:rPr lang="en-US" sz="1400" b="1" spc="-1125" dirty="0">
                <a:latin typeface="Arial"/>
                <a:cs typeface="Arial"/>
              </a:rPr>
              <a:t> </a:t>
            </a:r>
            <a:r>
              <a:rPr lang="en-US" sz="1400" b="1" spc="-5" dirty="0">
                <a:latin typeface="Arial"/>
                <a:cs typeface="Arial"/>
              </a:rPr>
              <a:t>IT20651824</a:t>
            </a:r>
            <a:endParaRPr lang="en-US" sz="1400" dirty="0">
              <a:latin typeface="Arial"/>
              <a:cs typeface="Arial"/>
            </a:endParaRPr>
          </a:p>
        </p:txBody>
      </p:sp>
      <p:sp>
        <p:nvSpPr>
          <p:cNvPr id="10" name="object 16">
            <a:extLst>
              <a:ext uri="{FF2B5EF4-FFF2-40B4-BE49-F238E27FC236}">
                <a16:creationId xmlns:a16="http://schemas.microsoft.com/office/drawing/2014/main" id="{F8CEF58D-02B1-BB89-B901-EA60380762AC}"/>
              </a:ext>
            </a:extLst>
          </p:cNvPr>
          <p:cNvSpPr txBox="1"/>
          <p:nvPr/>
        </p:nvSpPr>
        <p:spPr>
          <a:xfrm>
            <a:off x="9145099" y="5281791"/>
            <a:ext cx="1656184" cy="571503"/>
          </a:xfrm>
          <a:prstGeom prst="rect">
            <a:avLst/>
          </a:prstGeom>
        </p:spPr>
        <p:txBody>
          <a:bodyPr vert="horz" wrap="square" lIns="0" tIns="12065" rIns="0" bIns="0" rtlCol="0">
            <a:spAutoFit/>
          </a:bodyPr>
          <a:lstStyle/>
          <a:p>
            <a:pPr marL="720090" marR="5080" indent="-708025">
              <a:lnSpc>
                <a:spcPct val="115900"/>
              </a:lnSpc>
              <a:spcBef>
                <a:spcPts val="95"/>
              </a:spcBef>
            </a:pPr>
            <a:r>
              <a:rPr lang="en-US" sz="1600" b="1" spc="-5" dirty="0" err="1">
                <a:latin typeface="Arial"/>
                <a:cs typeface="Arial"/>
              </a:rPr>
              <a:t>Rubasinghe</a:t>
            </a:r>
            <a:r>
              <a:rPr lang="en-US" sz="1600" b="1" spc="-5" dirty="0">
                <a:latin typeface="Arial"/>
                <a:cs typeface="Arial"/>
              </a:rPr>
              <a:t> L.M</a:t>
            </a:r>
          </a:p>
          <a:p>
            <a:pPr marL="720090" marR="5080" indent="-708025">
              <a:lnSpc>
                <a:spcPct val="115900"/>
              </a:lnSpc>
              <a:spcBef>
                <a:spcPts val="95"/>
              </a:spcBef>
            </a:pPr>
            <a:r>
              <a:rPr sz="1600" b="1" spc="-5" dirty="0">
                <a:latin typeface="Arial"/>
                <a:cs typeface="Arial"/>
              </a:rPr>
              <a:t> </a:t>
            </a:r>
            <a:r>
              <a:rPr sz="1600" b="1" spc="-1125" dirty="0">
                <a:latin typeface="Arial"/>
                <a:cs typeface="Arial"/>
              </a:rPr>
              <a:t> </a:t>
            </a:r>
            <a:r>
              <a:rPr sz="1600" b="1" spc="-5" dirty="0">
                <a:latin typeface="Arial"/>
                <a:cs typeface="Arial"/>
              </a:rPr>
              <a:t>IT</a:t>
            </a:r>
            <a:r>
              <a:rPr lang="en-US" sz="1600" b="1" spc="-5" dirty="0">
                <a:latin typeface="Arial"/>
                <a:cs typeface="Arial"/>
              </a:rPr>
              <a:t>20299552</a:t>
            </a:r>
            <a:endParaRPr sz="1600" dirty="0">
              <a:latin typeface="Arial"/>
              <a:cs typeface="Arial"/>
            </a:endParaRPr>
          </a:p>
        </p:txBody>
      </p:sp>
      <p:pic>
        <p:nvPicPr>
          <p:cNvPr id="12" name="Picture 11" descr="A person in a suit and tie&#10;&#10;Description automatically generated">
            <a:extLst>
              <a:ext uri="{FF2B5EF4-FFF2-40B4-BE49-F238E27FC236}">
                <a16:creationId xmlns:a16="http://schemas.microsoft.com/office/drawing/2014/main" id="{0042615B-D95F-CDDD-FF31-F9FBB82B8C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29364" y="721509"/>
            <a:ext cx="1774215" cy="2327640"/>
          </a:xfrm>
          <a:prstGeom prst="rect">
            <a:avLst/>
          </a:prstGeom>
        </p:spPr>
      </p:pic>
      <p:pic>
        <p:nvPicPr>
          <p:cNvPr id="18" name="Picture 17" descr="A person in a green dress&#10;&#10;Description automatically generated">
            <a:extLst>
              <a:ext uri="{FF2B5EF4-FFF2-40B4-BE49-F238E27FC236}">
                <a16:creationId xmlns:a16="http://schemas.microsoft.com/office/drawing/2014/main" id="{0EE6D95E-83F3-4052-336F-4ED07E857AB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3617" y="794331"/>
            <a:ext cx="1657651" cy="2254818"/>
          </a:xfrm>
          <a:prstGeom prst="rect">
            <a:avLst/>
          </a:prstGeom>
        </p:spPr>
      </p:pic>
      <p:sp>
        <p:nvSpPr>
          <p:cNvPr id="23" name="TextBox 22">
            <a:extLst>
              <a:ext uri="{FF2B5EF4-FFF2-40B4-BE49-F238E27FC236}">
                <a16:creationId xmlns:a16="http://schemas.microsoft.com/office/drawing/2014/main" id="{E248F96B-C498-506A-837C-4966B3751ED0}"/>
              </a:ext>
            </a:extLst>
          </p:cNvPr>
          <p:cNvSpPr txBox="1"/>
          <p:nvPr/>
        </p:nvSpPr>
        <p:spPr>
          <a:xfrm>
            <a:off x="3803579" y="1990643"/>
            <a:ext cx="2667640" cy="1054199"/>
          </a:xfrm>
          <a:prstGeom prst="rect">
            <a:avLst/>
          </a:prstGeom>
          <a:noFill/>
        </p:spPr>
        <p:txBody>
          <a:bodyPr wrap="square">
            <a:spAutoFit/>
          </a:bodyPr>
          <a:lstStyle/>
          <a:p>
            <a:pPr marL="720090" marR="5080" indent="-708025">
              <a:lnSpc>
                <a:spcPct val="115900"/>
              </a:lnSpc>
              <a:spcBef>
                <a:spcPts val="95"/>
              </a:spcBef>
            </a:pPr>
            <a:r>
              <a:rPr lang="en-GB" sz="1800" b="1" dirty="0">
                <a:solidFill>
                  <a:schemeClr val="tx1"/>
                </a:solidFill>
              </a:rPr>
              <a:t>Co-Supervisor :</a:t>
            </a:r>
          </a:p>
          <a:p>
            <a:pPr marL="720090" marR="5080" indent="-708025">
              <a:lnSpc>
                <a:spcPct val="115900"/>
              </a:lnSpc>
              <a:spcBef>
                <a:spcPts val="95"/>
              </a:spcBef>
            </a:pPr>
            <a:r>
              <a:rPr lang="en-GB" sz="1800" b="1" dirty="0" err="1">
                <a:solidFill>
                  <a:schemeClr val="tx1"/>
                </a:solidFill>
              </a:rPr>
              <a:t>Dr.</a:t>
            </a:r>
            <a:r>
              <a:rPr lang="en-GB" sz="1800" b="1" dirty="0">
                <a:solidFill>
                  <a:schemeClr val="tx1"/>
                </a:solidFill>
              </a:rPr>
              <a:t> Anuradha Jayakody</a:t>
            </a:r>
          </a:p>
          <a:p>
            <a:pPr marL="720090" marR="5080" indent="-708025">
              <a:lnSpc>
                <a:spcPct val="115900"/>
              </a:lnSpc>
              <a:spcBef>
                <a:spcPts val="95"/>
              </a:spcBef>
            </a:pPr>
            <a:endParaRPr lang="en-US" sz="1800" b="1" dirty="0">
              <a:latin typeface="Arial"/>
              <a:cs typeface="Arial"/>
            </a:endParaRPr>
          </a:p>
        </p:txBody>
      </p:sp>
      <p:sp>
        <p:nvSpPr>
          <p:cNvPr id="25" name="TextBox 24">
            <a:extLst>
              <a:ext uri="{FF2B5EF4-FFF2-40B4-BE49-F238E27FC236}">
                <a16:creationId xmlns:a16="http://schemas.microsoft.com/office/drawing/2014/main" id="{D4C2B5CE-58E2-24C1-8FA7-A01090B3E2FB}"/>
              </a:ext>
            </a:extLst>
          </p:cNvPr>
          <p:cNvSpPr txBox="1"/>
          <p:nvPr/>
        </p:nvSpPr>
        <p:spPr>
          <a:xfrm>
            <a:off x="8788242" y="2075346"/>
            <a:ext cx="2468230" cy="646331"/>
          </a:xfrm>
          <a:prstGeom prst="rect">
            <a:avLst/>
          </a:prstGeom>
          <a:noFill/>
        </p:spPr>
        <p:txBody>
          <a:bodyPr wrap="square">
            <a:spAutoFit/>
          </a:bodyPr>
          <a:lstStyle/>
          <a:p>
            <a:pPr algn="l"/>
            <a:r>
              <a:rPr lang="en-GB" sz="1800" b="1" dirty="0">
                <a:solidFill>
                  <a:schemeClr val="tx1"/>
                </a:solidFill>
              </a:rPr>
              <a:t>Supervisor :</a:t>
            </a:r>
          </a:p>
          <a:p>
            <a:pPr algn="l"/>
            <a:r>
              <a:rPr lang="en-GB" sz="1800" b="1" dirty="0">
                <a:solidFill>
                  <a:schemeClr val="tx1"/>
                </a:solidFill>
              </a:rPr>
              <a:t>Mrs.</a:t>
            </a:r>
            <a:r>
              <a:rPr lang="en-GB" sz="1800" b="1" i="0" dirty="0">
                <a:solidFill>
                  <a:srgbClr val="424242"/>
                </a:solidFill>
                <a:effectLst/>
                <a:latin typeface="Segoe UI" panose="020B0502040204020203" pitchFamily="34" charset="0"/>
              </a:rPr>
              <a:t> </a:t>
            </a:r>
            <a:r>
              <a:rPr lang="en-GB" sz="1800" b="1" i="0" dirty="0" err="1">
                <a:solidFill>
                  <a:srgbClr val="424242"/>
                </a:solidFill>
                <a:effectLst/>
                <a:latin typeface="Segoe UI" panose="020B0502040204020203" pitchFamily="34" charset="0"/>
              </a:rPr>
              <a:t>Suranjini</a:t>
            </a:r>
            <a:r>
              <a:rPr lang="en-GB" sz="1800" b="1" i="0" dirty="0">
                <a:solidFill>
                  <a:srgbClr val="424242"/>
                </a:solidFill>
                <a:effectLst/>
                <a:latin typeface="Segoe UI" panose="020B0502040204020203" pitchFamily="34" charset="0"/>
              </a:rPr>
              <a:t> Silva</a:t>
            </a:r>
            <a:endParaRPr lang="en-GB" sz="1800" b="1" dirty="0">
              <a:solidFill>
                <a:schemeClr val="tx1"/>
              </a:solidFill>
            </a:endParaRPr>
          </a:p>
        </p:txBody>
      </p:sp>
      <p:pic>
        <p:nvPicPr>
          <p:cNvPr id="11" name="Picture 10" descr="A green cow with white text&#10;&#10;Description automatically generated">
            <a:extLst>
              <a:ext uri="{FF2B5EF4-FFF2-40B4-BE49-F238E27FC236}">
                <a16:creationId xmlns:a16="http://schemas.microsoft.com/office/drawing/2014/main" id="{E2888E04-5DF1-86D4-5817-6636CA31EE8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490577" y="306274"/>
            <a:ext cx="1270412" cy="130483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58819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3A8910E8-5D8E-1E18-26BB-5B183BA73A0E}"/>
              </a:ext>
            </a:extLst>
          </p:cNvPr>
          <p:cNvPicPr/>
          <p:nvPr/>
        </p:nvPicPr>
        <p:blipFill>
          <a:blip r:embed="rId2" cstate="print"/>
          <a:stretch>
            <a:fillRect/>
          </a:stretch>
        </p:blipFill>
        <p:spPr>
          <a:xfrm>
            <a:off x="130130" y="4757039"/>
            <a:ext cx="2279576" cy="1627200"/>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6" name="TextBox 5">
            <a:extLst>
              <a:ext uri="{FF2B5EF4-FFF2-40B4-BE49-F238E27FC236}">
                <a16:creationId xmlns:a16="http://schemas.microsoft.com/office/drawing/2014/main" id="{589D9F4A-A1F6-F0BC-44B1-CDF6E9166B6C}"/>
              </a:ext>
            </a:extLst>
          </p:cNvPr>
          <p:cNvSpPr txBox="1"/>
          <p:nvPr/>
        </p:nvSpPr>
        <p:spPr>
          <a:xfrm>
            <a:off x="7465794" y="347220"/>
            <a:ext cx="4233241" cy="523220"/>
          </a:xfrm>
          <a:prstGeom prst="rect">
            <a:avLst/>
          </a:prstGeom>
          <a:noFill/>
        </p:spPr>
        <p:txBody>
          <a:bodyPr wrap="square">
            <a:spAutoFit/>
          </a:bodyPr>
          <a:lstStyle/>
          <a:p>
            <a:r>
              <a:rPr lang="en-US" sz="2800" dirty="0">
                <a:latin typeface="Arial" panose="020B0604020202020204" pitchFamily="34" charset="0"/>
              </a:rPr>
              <a:t>SURVEY INFORMATION</a:t>
            </a:r>
            <a:endParaRPr lang="en-LK" sz="2800" dirty="0"/>
          </a:p>
        </p:txBody>
      </p:sp>
      <p:pic>
        <p:nvPicPr>
          <p:cNvPr id="20" name="Picture 19" descr="A pie chart with different colored circles&#10;&#10;Description automatically generated">
            <a:extLst>
              <a:ext uri="{FF2B5EF4-FFF2-40B4-BE49-F238E27FC236}">
                <a16:creationId xmlns:a16="http://schemas.microsoft.com/office/drawing/2014/main" id="{99BD7447-47A4-E091-D989-810E51903B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3173" y="1546161"/>
            <a:ext cx="9474761" cy="4370400"/>
          </a:xfrm>
          <a:prstGeom prst="rect">
            <a:avLst/>
          </a:prstGeom>
        </p:spPr>
      </p:pic>
      <p:sp>
        <p:nvSpPr>
          <p:cNvPr id="21" name="TextBox 20">
            <a:extLst>
              <a:ext uri="{FF2B5EF4-FFF2-40B4-BE49-F238E27FC236}">
                <a16:creationId xmlns:a16="http://schemas.microsoft.com/office/drawing/2014/main" id="{00A3DF97-7293-5F12-0A5F-9C090BE8522B}"/>
              </a:ext>
            </a:extLst>
          </p:cNvPr>
          <p:cNvSpPr txBox="1"/>
          <p:nvPr/>
        </p:nvSpPr>
        <p:spPr>
          <a:xfrm>
            <a:off x="7741162" y="4337910"/>
            <a:ext cx="3415276"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a:solidFill>
                  <a:srgbClr val="002060"/>
                </a:solidFill>
                <a:latin typeface="Arial" panose="020B0604020202020204" pitchFamily="34" charset="0"/>
                <a:cs typeface="Arial" panose="020B0604020202020204" pitchFamily="34" charset="0"/>
              </a:rPr>
              <a:t>Participated </a:t>
            </a:r>
            <a:r>
              <a:rPr lang="en-GB" sz="1400" dirty="0">
                <a:solidFill>
                  <a:srgbClr val="FF0000"/>
                </a:solidFill>
                <a:latin typeface="Arial" panose="020B0604020202020204" pitchFamily="34" charset="0"/>
                <a:cs typeface="Arial" panose="020B0604020202020204" pitchFamily="34" charset="0"/>
              </a:rPr>
              <a:t>in 27 small-scale cattle farmers</a:t>
            </a:r>
            <a:r>
              <a:rPr lang="en-GB" sz="1400" dirty="0">
                <a:solidFill>
                  <a:srgbClr val="002060"/>
                </a:solidFill>
                <a:latin typeface="Arial" panose="020B0604020202020204" pitchFamily="34" charset="0"/>
                <a:cs typeface="Arial" panose="020B0604020202020204" pitchFamily="34" charset="0"/>
              </a:rPr>
              <a:t> in western, southern and north-central provinces.</a:t>
            </a:r>
            <a:endParaRPr lang="en-LK" sz="1400" dirty="0">
              <a:solidFill>
                <a:srgbClr val="002060"/>
              </a:solidFill>
              <a:latin typeface="Arial" panose="020B0604020202020204" pitchFamily="34" charset="0"/>
              <a:cs typeface="Arial" panose="020B0604020202020204" pitchFamily="34" charset="0"/>
            </a:endParaRPr>
          </a:p>
        </p:txBody>
      </p:sp>
      <p:pic>
        <p:nvPicPr>
          <p:cNvPr id="22" name="object 11">
            <a:extLst>
              <a:ext uri="{FF2B5EF4-FFF2-40B4-BE49-F238E27FC236}">
                <a16:creationId xmlns:a16="http://schemas.microsoft.com/office/drawing/2014/main" id="{955A5CD2-EF18-5D42-D95F-1F7396714363}"/>
              </a:ext>
            </a:extLst>
          </p:cNvPr>
          <p:cNvPicPr/>
          <p:nvPr/>
        </p:nvPicPr>
        <p:blipFill>
          <a:blip r:embed="rId6" cstate="print"/>
          <a:stretch>
            <a:fillRect/>
          </a:stretch>
        </p:blipFill>
        <p:spPr>
          <a:xfrm>
            <a:off x="76968" y="3568754"/>
            <a:ext cx="2088924" cy="2870392"/>
          </a:xfrm>
          <a:prstGeom prst="rect">
            <a:avLst/>
          </a:prstGeom>
        </p:spPr>
      </p:pic>
    </p:spTree>
    <p:extLst>
      <p:ext uri="{BB962C8B-B14F-4D97-AF65-F5344CB8AC3E}">
        <p14:creationId xmlns:p14="http://schemas.microsoft.com/office/powerpoint/2010/main" val="2424573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sp>
        <p:nvSpPr>
          <p:cNvPr id="5" name="TextBox 4">
            <a:extLst>
              <a:ext uri="{FF2B5EF4-FFF2-40B4-BE49-F238E27FC236}">
                <a16:creationId xmlns:a16="http://schemas.microsoft.com/office/drawing/2014/main" id="{A2F2691C-EE53-F2C8-9045-42FBFF057ADC}"/>
              </a:ext>
            </a:extLst>
          </p:cNvPr>
          <p:cNvSpPr txBox="1"/>
          <p:nvPr/>
        </p:nvSpPr>
        <p:spPr>
          <a:xfrm>
            <a:off x="8276524" y="254464"/>
            <a:ext cx="3406111" cy="523220"/>
          </a:xfrm>
          <a:prstGeom prst="rect">
            <a:avLst/>
          </a:prstGeom>
          <a:noFill/>
        </p:spPr>
        <p:txBody>
          <a:bodyPr wrap="square">
            <a:spAutoFit/>
          </a:bodyPr>
          <a:lstStyle/>
          <a:p>
            <a:r>
              <a:rPr lang="en-GB" sz="2800" dirty="0">
                <a:latin typeface="Arial" panose="020B0604020202020204" pitchFamily="34" charset="0"/>
                <a:cs typeface="Arial" panose="020B0604020202020204" pitchFamily="34" charset="0"/>
              </a:rPr>
              <a:t>SYSTEM DIAGRAM</a:t>
            </a:r>
            <a:endParaRPr lang="en-LK" sz="2800" dirty="0">
              <a:latin typeface="Arial" panose="020B0604020202020204" pitchFamily="34" charset="0"/>
              <a:cs typeface="Arial" panose="020B0604020202020204" pitchFamily="34" charset="0"/>
            </a:endParaRPr>
          </a:p>
        </p:txBody>
      </p:sp>
      <p:pic>
        <p:nvPicPr>
          <p:cNvPr id="11" name="Picture 10" descr="A diagram of a process flow&#10;&#10;Description automatically generated">
            <a:extLst>
              <a:ext uri="{FF2B5EF4-FFF2-40B4-BE49-F238E27FC236}">
                <a16:creationId xmlns:a16="http://schemas.microsoft.com/office/drawing/2014/main" id="{80885D8A-0A4F-2C61-4778-3529BA9C4E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8623" y="1212721"/>
            <a:ext cx="6463987" cy="4845116"/>
          </a:xfrm>
          <a:prstGeom prst="rect">
            <a:avLst/>
          </a:prstGeom>
        </p:spPr>
      </p:pic>
    </p:spTree>
    <p:extLst>
      <p:ext uri="{BB962C8B-B14F-4D97-AF65-F5344CB8AC3E}">
        <p14:creationId xmlns:p14="http://schemas.microsoft.com/office/powerpoint/2010/main" val="2560116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81C426B3-28FA-8F0C-8004-DF2A7921C0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04191" y="804419"/>
            <a:ext cx="5562644" cy="3398400"/>
          </a:xfrm>
          <a:prstGeom prst="rect">
            <a:avLst/>
          </a:prstGeom>
        </p:spPr>
      </p:pic>
      <p:sp>
        <p:nvSpPr>
          <p:cNvPr id="11" name="TextBox 10">
            <a:extLst>
              <a:ext uri="{FF2B5EF4-FFF2-40B4-BE49-F238E27FC236}">
                <a16:creationId xmlns:a16="http://schemas.microsoft.com/office/drawing/2014/main" id="{E88BED90-2034-E61D-E359-B498C08A007D}"/>
              </a:ext>
            </a:extLst>
          </p:cNvPr>
          <p:cNvSpPr txBox="1"/>
          <p:nvPr/>
        </p:nvSpPr>
        <p:spPr>
          <a:xfrm>
            <a:off x="6426051" y="239498"/>
            <a:ext cx="5214565" cy="369332"/>
          </a:xfrm>
          <a:prstGeom prst="rect">
            <a:avLst/>
          </a:prstGeom>
          <a:noFill/>
        </p:spPr>
        <p:txBody>
          <a:bodyPr wrap="square">
            <a:spAutoFit/>
          </a:bodyPr>
          <a:lstStyle/>
          <a:p>
            <a:r>
              <a:rPr lang="en-US" dirty="0">
                <a:latin typeface="Arial" panose="020B0604020202020204" pitchFamily="34" charset="0"/>
              </a:rPr>
              <a:t>Get Cattle Disease Details using SPARQL Query </a:t>
            </a:r>
            <a:endParaRPr lang="en-LK" sz="1800" dirty="0"/>
          </a:p>
        </p:txBody>
      </p:sp>
      <p:pic>
        <p:nvPicPr>
          <p:cNvPr id="16" name="Picture 15" descr="A screen shot of a computer program&#10;&#10;Description automatically generated">
            <a:extLst>
              <a:ext uri="{FF2B5EF4-FFF2-40B4-BE49-F238E27FC236}">
                <a16:creationId xmlns:a16="http://schemas.microsoft.com/office/drawing/2014/main" id="{25656618-8CB7-3F65-6B2D-E322D82C69A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3454" y="1627201"/>
            <a:ext cx="4841234" cy="4757038"/>
          </a:xfrm>
          <a:prstGeom prst="rect">
            <a:avLst/>
          </a:prstGeom>
        </p:spPr>
      </p:pic>
    </p:spTree>
    <p:extLst>
      <p:ext uri="{BB962C8B-B14F-4D97-AF65-F5344CB8AC3E}">
        <p14:creationId xmlns:p14="http://schemas.microsoft.com/office/powerpoint/2010/main" val="3291200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sp>
        <p:nvSpPr>
          <p:cNvPr id="5" name="TextBox 4">
            <a:extLst>
              <a:ext uri="{FF2B5EF4-FFF2-40B4-BE49-F238E27FC236}">
                <a16:creationId xmlns:a16="http://schemas.microsoft.com/office/drawing/2014/main" id="{CB73CDC4-E2A0-64E2-72B1-6493EAE13196}"/>
              </a:ext>
            </a:extLst>
          </p:cNvPr>
          <p:cNvSpPr txBox="1"/>
          <p:nvPr/>
        </p:nvSpPr>
        <p:spPr>
          <a:xfrm>
            <a:off x="6456040" y="193120"/>
            <a:ext cx="5494343" cy="369332"/>
          </a:xfrm>
          <a:prstGeom prst="rect">
            <a:avLst/>
          </a:prstGeom>
          <a:noFill/>
        </p:spPr>
        <p:txBody>
          <a:bodyPr wrap="square">
            <a:spAutoFit/>
          </a:bodyPr>
          <a:lstStyle/>
          <a:p>
            <a:r>
              <a:rPr lang="en-US" dirty="0">
                <a:latin typeface="Arial" panose="020B0604020202020204" pitchFamily="34" charset="0"/>
              </a:rPr>
              <a:t>Get Cattle Vaccination Details using SPARQL Query </a:t>
            </a:r>
            <a:endParaRPr lang="en-LK" sz="1800" dirty="0"/>
          </a:p>
        </p:txBody>
      </p:sp>
      <p:pic>
        <p:nvPicPr>
          <p:cNvPr id="14" name="Picture 13" descr="A screen shot of a computer&#10;&#10;Description automatically generated">
            <a:extLst>
              <a:ext uri="{FF2B5EF4-FFF2-40B4-BE49-F238E27FC236}">
                <a16:creationId xmlns:a16="http://schemas.microsoft.com/office/drawing/2014/main" id="{E7F7A9E5-B022-F1BD-D56F-63FCE1DFA9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399" y="2504581"/>
            <a:ext cx="4527267" cy="387965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A2CBB18-C0AF-E0B7-F44D-D5D29F2FA3D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91943" y="1200746"/>
            <a:ext cx="6090691" cy="1868213"/>
          </a:xfrm>
          <a:prstGeom prst="rect">
            <a:avLst/>
          </a:prstGeom>
        </p:spPr>
      </p:pic>
    </p:spTree>
    <p:extLst>
      <p:ext uri="{BB962C8B-B14F-4D97-AF65-F5344CB8AC3E}">
        <p14:creationId xmlns:p14="http://schemas.microsoft.com/office/powerpoint/2010/main" val="473695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sp>
        <p:nvSpPr>
          <p:cNvPr id="5" name="TextBox 4">
            <a:extLst>
              <a:ext uri="{FF2B5EF4-FFF2-40B4-BE49-F238E27FC236}">
                <a16:creationId xmlns:a16="http://schemas.microsoft.com/office/drawing/2014/main" id="{9857D51C-35DF-61FC-CD08-FA87E4F34346}"/>
              </a:ext>
            </a:extLst>
          </p:cNvPr>
          <p:cNvSpPr txBox="1"/>
          <p:nvPr/>
        </p:nvSpPr>
        <p:spPr>
          <a:xfrm>
            <a:off x="4151784" y="188887"/>
            <a:ext cx="7776864" cy="369332"/>
          </a:xfrm>
          <a:prstGeom prst="rect">
            <a:avLst/>
          </a:prstGeom>
          <a:noFill/>
        </p:spPr>
        <p:txBody>
          <a:bodyPr wrap="square">
            <a:spAutoFit/>
          </a:bodyPr>
          <a:lstStyle/>
          <a:p>
            <a:r>
              <a:rPr lang="en-US" dirty="0">
                <a:latin typeface="Arial" panose="020B0604020202020204" pitchFamily="34" charset="0"/>
              </a:rPr>
              <a:t>Get </a:t>
            </a:r>
            <a:r>
              <a:rPr lang="en-GB" b="0" i="0" dirty="0">
                <a:solidFill>
                  <a:srgbClr val="000000"/>
                </a:solidFill>
                <a:effectLst/>
                <a:latin typeface="Arial" panose="020B0604020202020204" pitchFamily="34" charset="0"/>
              </a:rPr>
              <a:t>District Veterinary Investigation Centres </a:t>
            </a:r>
            <a:r>
              <a:rPr lang="en-US" dirty="0">
                <a:latin typeface="Arial" panose="020B0604020202020204" pitchFamily="34" charset="0"/>
              </a:rPr>
              <a:t>Details using SPARQL Query </a:t>
            </a:r>
            <a:endParaRPr lang="en-LK" sz="1800" dirty="0"/>
          </a:p>
        </p:txBody>
      </p:sp>
      <p:pic>
        <p:nvPicPr>
          <p:cNvPr id="11" name="Picture 10" descr="A map with red pins&#10;&#10;Description automatically generated">
            <a:extLst>
              <a:ext uri="{FF2B5EF4-FFF2-40B4-BE49-F238E27FC236}">
                <a16:creationId xmlns:a16="http://schemas.microsoft.com/office/drawing/2014/main" id="{00080C8B-C512-1A48-1F1A-4433FE4D282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1205" y="911945"/>
            <a:ext cx="5841430" cy="2613601"/>
          </a:xfrm>
          <a:prstGeom prst="rect">
            <a:avLst/>
          </a:prstGeom>
        </p:spPr>
      </p:pic>
      <p:pic>
        <p:nvPicPr>
          <p:cNvPr id="16" name="Picture 15" descr="A screen shot of a computer program&#10;&#10;Description automatically generated">
            <a:extLst>
              <a:ext uri="{FF2B5EF4-FFF2-40B4-BE49-F238E27FC236}">
                <a16:creationId xmlns:a16="http://schemas.microsoft.com/office/drawing/2014/main" id="{1C42F125-242E-2B80-90B4-F6BD4E5A68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408" y="1803111"/>
            <a:ext cx="4745228" cy="4581128"/>
          </a:xfrm>
          <a:prstGeom prst="rect">
            <a:avLst/>
          </a:prstGeom>
        </p:spPr>
      </p:pic>
    </p:spTree>
    <p:extLst>
      <p:ext uri="{BB962C8B-B14F-4D97-AF65-F5344CB8AC3E}">
        <p14:creationId xmlns:p14="http://schemas.microsoft.com/office/powerpoint/2010/main" val="2959922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332D7EB-8F1C-84C6-C9C7-29D21F6FBC1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59526" y="692696"/>
            <a:ext cx="5923109" cy="2474694"/>
          </a:xfrm>
          <a:prstGeom prst="rect">
            <a:avLst/>
          </a:prstGeom>
        </p:spPr>
      </p:pic>
      <p:pic>
        <p:nvPicPr>
          <p:cNvPr id="14" name="Picture 13" descr="A screen shot of a computer&#10;&#10;Description automatically generated">
            <a:extLst>
              <a:ext uri="{FF2B5EF4-FFF2-40B4-BE49-F238E27FC236}">
                <a16:creationId xmlns:a16="http://schemas.microsoft.com/office/drawing/2014/main" id="{DB495F5D-D1D4-3969-0DA7-6F0F5B4869D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2605" y="672551"/>
            <a:ext cx="3612934" cy="2978448"/>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1ACA3F70-FC05-CFB6-E43E-F7F82BA63B5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87933" y="3366462"/>
            <a:ext cx="3588476" cy="2951682"/>
          </a:xfrm>
          <a:prstGeom prst="rect">
            <a:avLst/>
          </a:prstGeom>
        </p:spPr>
      </p:pic>
      <p:pic>
        <p:nvPicPr>
          <p:cNvPr id="23" name="Picture 22" descr="A computer screen with many colorful text&#10;&#10;Description automatically generated">
            <a:extLst>
              <a:ext uri="{FF2B5EF4-FFF2-40B4-BE49-F238E27FC236}">
                <a16:creationId xmlns:a16="http://schemas.microsoft.com/office/drawing/2014/main" id="{07EDCDAC-4837-4428-AD1D-E6F8A576076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12605" y="4012077"/>
            <a:ext cx="2965416" cy="2306067"/>
          </a:xfrm>
          <a:prstGeom prst="rect">
            <a:avLst/>
          </a:prstGeom>
        </p:spPr>
      </p:pic>
      <p:sp>
        <p:nvSpPr>
          <p:cNvPr id="25" name="TextBox 24">
            <a:extLst>
              <a:ext uri="{FF2B5EF4-FFF2-40B4-BE49-F238E27FC236}">
                <a16:creationId xmlns:a16="http://schemas.microsoft.com/office/drawing/2014/main" id="{BD08804A-76B0-6519-AF3F-A01FC914054D}"/>
              </a:ext>
            </a:extLst>
          </p:cNvPr>
          <p:cNvSpPr txBox="1"/>
          <p:nvPr/>
        </p:nvSpPr>
        <p:spPr>
          <a:xfrm>
            <a:off x="5231904" y="181711"/>
            <a:ext cx="6635360" cy="369332"/>
          </a:xfrm>
          <a:prstGeom prst="rect">
            <a:avLst/>
          </a:prstGeom>
          <a:noFill/>
        </p:spPr>
        <p:txBody>
          <a:bodyPr wrap="square">
            <a:spAutoFit/>
          </a:bodyPr>
          <a:lstStyle/>
          <a:p>
            <a:r>
              <a:rPr lang="en-US" sz="1800" dirty="0">
                <a:latin typeface="Arial" panose="020B0604020202020204" pitchFamily="34" charset="0"/>
              </a:rPr>
              <a:t>Save as (.</a:t>
            </a:r>
            <a:r>
              <a:rPr lang="en-US" sz="1800" dirty="0" err="1">
                <a:latin typeface="Arial" panose="020B0604020202020204" pitchFamily="34" charset="0"/>
              </a:rPr>
              <a:t>rdf</a:t>
            </a:r>
            <a:r>
              <a:rPr lang="en-US" sz="1800" dirty="0">
                <a:latin typeface="Arial" panose="020B0604020202020204" pitchFamily="34" charset="0"/>
              </a:rPr>
              <a:t>) </a:t>
            </a:r>
            <a:r>
              <a:rPr lang="en-US" sz="1800" dirty="0" err="1">
                <a:latin typeface="Arial" panose="020B0604020202020204" pitchFamily="34" charset="0"/>
              </a:rPr>
              <a:t>formate</a:t>
            </a:r>
            <a:r>
              <a:rPr lang="en-US" sz="1800" dirty="0">
                <a:latin typeface="Arial" panose="020B0604020202020204" pitchFamily="34" charset="0"/>
              </a:rPr>
              <a:t> and Run on </a:t>
            </a:r>
            <a:r>
              <a:rPr lang="en-US" dirty="0">
                <a:latin typeface="Arial" panose="020B0604020202020204" pitchFamily="34" charset="0"/>
              </a:rPr>
              <a:t>A</a:t>
            </a:r>
            <a:r>
              <a:rPr lang="en-US" sz="1800" dirty="0">
                <a:latin typeface="Arial" panose="020B0604020202020204" pitchFamily="34" charset="0"/>
              </a:rPr>
              <a:t>pache </a:t>
            </a:r>
            <a:r>
              <a:rPr lang="en-US" dirty="0">
                <a:latin typeface="Arial" panose="020B0604020202020204" pitchFamily="34" charset="0"/>
              </a:rPr>
              <a:t>J</a:t>
            </a:r>
            <a:r>
              <a:rPr lang="en-US" sz="1800" dirty="0">
                <a:latin typeface="Arial" panose="020B0604020202020204" pitchFamily="34" charset="0"/>
              </a:rPr>
              <a:t>ena </a:t>
            </a:r>
            <a:r>
              <a:rPr lang="en-US" dirty="0" err="1">
                <a:latin typeface="Arial" panose="020B0604020202020204" pitchFamily="34" charset="0"/>
              </a:rPr>
              <a:t>F</a:t>
            </a:r>
            <a:r>
              <a:rPr lang="en-US" sz="1800" dirty="0" err="1">
                <a:latin typeface="Arial" panose="020B0604020202020204" pitchFamily="34" charset="0"/>
              </a:rPr>
              <a:t>useki</a:t>
            </a:r>
            <a:r>
              <a:rPr lang="en-US" sz="1800" dirty="0">
                <a:latin typeface="Arial" panose="020B0604020202020204" pitchFamily="34" charset="0"/>
              </a:rPr>
              <a:t> Server</a:t>
            </a:r>
            <a:endParaRPr lang="en-LK" sz="1800" dirty="0"/>
          </a:p>
        </p:txBody>
      </p:sp>
    </p:spTree>
    <p:extLst>
      <p:ext uri="{BB962C8B-B14F-4D97-AF65-F5344CB8AC3E}">
        <p14:creationId xmlns:p14="http://schemas.microsoft.com/office/powerpoint/2010/main" val="3572209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2">
            <a:extLst>
              <a:ext uri="{FF2B5EF4-FFF2-40B4-BE49-F238E27FC236}">
                <a16:creationId xmlns:a16="http://schemas.microsoft.com/office/drawing/2014/main" id="{3A8910E8-5D8E-1E18-26BB-5B183BA73A0E}"/>
              </a:ext>
            </a:extLst>
          </p:cNvPr>
          <p:cNvPicPr/>
          <p:nvPr/>
        </p:nvPicPr>
        <p:blipFill>
          <a:blip r:embed="rId5" cstate="print"/>
          <a:stretch>
            <a:fillRect/>
          </a:stretch>
        </p:blipFill>
        <p:spPr>
          <a:xfrm>
            <a:off x="130130" y="4757039"/>
            <a:ext cx="2279576" cy="16272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9784AD5-2404-5580-8335-ADD8AB6414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0399" y="3110047"/>
            <a:ext cx="4968552" cy="3293984"/>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E95013D-7357-6C73-3D88-B859E2C3DAC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74157" y="906756"/>
            <a:ext cx="5207248" cy="3460979"/>
          </a:xfrm>
          <a:prstGeom prst="rect">
            <a:avLst/>
          </a:prstGeom>
        </p:spPr>
      </p:pic>
      <p:sp>
        <p:nvSpPr>
          <p:cNvPr id="13" name="TextBox 12">
            <a:extLst>
              <a:ext uri="{FF2B5EF4-FFF2-40B4-BE49-F238E27FC236}">
                <a16:creationId xmlns:a16="http://schemas.microsoft.com/office/drawing/2014/main" id="{4D0D27F9-9F9D-20A0-454B-B00F830BCC07}"/>
              </a:ext>
            </a:extLst>
          </p:cNvPr>
          <p:cNvSpPr txBox="1"/>
          <p:nvPr/>
        </p:nvSpPr>
        <p:spPr>
          <a:xfrm>
            <a:off x="1110577" y="2599601"/>
            <a:ext cx="4588195" cy="338554"/>
          </a:xfrm>
          <a:prstGeom prst="rect">
            <a:avLst/>
          </a:prstGeom>
          <a:noFill/>
        </p:spPr>
        <p:txBody>
          <a:bodyPr wrap="square" rtlCol="0">
            <a:spAutoFit/>
          </a:bodyPr>
          <a:lstStyle/>
          <a:p>
            <a:r>
              <a:rPr lang="en-US" sz="1600" dirty="0">
                <a:latin typeface="Arial" panose="020B0604020202020204" pitchFamily="34" charset="0"/>
              </a:rPr>
              <a:t>Classes and Sub-classes Graph View in Protégé</a:t>
            </a:r>
            <a:endParaRPr lang="en-LK" sz="1600" dirty="0"/>
          </a:p>
        </p:txBody>
      </p:sp>
      <p:sp>
        <p:nvSpPr>
          <p:cNvPr id="15" name="TextBox 14">
            <a:extLst>
              <a:ext uri="{FF2B5EF4-FFF2-40B4-BE49-F238E27FC236}">
                <a16:creationId xmlns:a16="http://schemas.microsoft.com/office/drawing/2014/main" id="{69AB4417-34FA-7269-3714-4F74315516A7}"/>
              </a:ext>
            </a:extLst>
          </p:cNvPr>
          <p:cNvSpPr txBox="1"/>
          <p:nvPr/>
        </p:nvSpPr>
        <p:spPr>
          <a:xfrm>
            <a:off x="5827852" y="239286"/>
            <a:ext cx="6099858" cy="646331"/>
          </a:xfrm>
          <a:prstGeom prst="rect">
            <a:avLst/>
          </a:prstGeom>
          <a:noFill/>
        </p:spPr>
        <p:txBody>
          <a:bodyPr wrap="square">
            <a:spAutoFit/>
          </a:bodyPr>
          <a:lstStyle/>
          <a:p>
            <a:pPr algn="ctr"/>
            <a:r>
              <a:rPr lang="en-US" sz="1800" dirty="0">
                <a:latin typeface="Arial" panose="020B0604020202020204" pitchFamily="34" charset="0"/>
              </a:rPr>
              <a:t>Classes and Sub-classes with their instances Graph View in Protégé</a:t>
            </a:r>
            <a:endParaRPr lang="en-LK" sz="1800" dirty="0"/>
          </a:p>
        </p:txBody>
      </p:sp>
    </p:spTree>
    <p:extLst>
      <p:ext uri="{BB962C8B-B14F-4D97-AF65-F5344CB8AC3E}">
        <p14:creationId xmlns:p14="http://schemas.microsoft.com/office/powerpoint/2010/main" val="2472605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2">
            <a:extLst>
              <a:ext uri="{FF2B5EF4-FFF2-40B4-BE49-F238E27FC236}">
                <a16:creationId xmlns:a16="http://schemas.microsoft.com/office/drawing/2014/main" id="{3A8910E8-5D8E-1E18-26BB-5B183BA73A0E}"/>
              </a:ext>
            </a:extLst>
          </p:cNvPr>
          <p:cNvPicPr/>
          <p:nvPr/>
        </p:nvPicPr>
        <p:blipFill>
          <a:blip r:embed="rId2" cstate="print"/>
          <a:stretch>
            <a:fillRect/>
          </a:stretch>
        </p:blipFill>
        <p:spPr>
          <a:xfrm>
            <a:off x="130130" y="4757039"/>
            <a:ext cx="2279576" cy="1627200"/>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3"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4"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IT20651824</a:t>
            </a:r>
            <a:r>
              <a:rPr lang="en-US" sz="1800" dirty="0">
                <a:solidFill>
                  <a:schemeClr val="tx1"/>
                </a:solidFill>
              </a:rPr>
              <a:t>  |   </a:t>
            </a:r>
            <a:r>
              <a:rPr lang="en-US" dirty="0">
                <a:solidFill>
                  <a:schemeClr val="tx1"/>
                </a:solidFill>
              </a:rPr>
              <a:t>K.A.D.D.S Jayawardhana</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21" name="Picture 20" descr="A screenshot of a computer&#10;&#10;Description automatically generated">
            <a:extLst>
              <a:ext uri="{FF2B5EF4-FFF2-40B4-BE49-F238E27FC236}">
                <a16:creationId xmlns:a16="http://schemas.microsoft.com/office/drawing/2014/main" id="{F8FFD24F-474D-F765-839C-746E8FFA465D}"/>
              </a:ext>
            </a:extLst>
          </p:cNvPr>
          <p:cNvPicPr>
            <a:picLocks noChangeAspect="1"/>
          </p:cNvPicPr>
          <p:nvPr/>
        </p:nvPicPr>
        <p:blipFill rotWithShape="1">
          <a:blip r:embed="rId5">
            <a:extLst>
              <a:ext uri="{28A0092B-C50C-407E-A947-70E740481C1C}">
                <a14:useLocalDpi xmlns:a14="http://schemas.microsoft.com/office/drawing/2010/main" val="0"/>
              </a:ext>
            </a:extLst>
          </a:blip>
          <a:srcRect t="-939" r="43540" b="-1"/>
          <a:stretch/>
        </p:blipFill>
        <p:spPr>
          <a:xfrm>
            <a:off x="1061147" y="507021"/>
            <a:ext cx="2295434" cy="2167525"/>
          </a:xfrm>
          <a:prstGeom prst="rect">
            <a:avLst/>
          </a:prstGeom>
        </p:spPr>
      </p:pic>
      <p:pic>
        <p:nvPicPr>
          <p:cNvPr id="23" name="Picture 22" descr="A white background with black lines&#10;&#10;Description automatically generated">
            <a:extLst>
              <a:ext uri="{FF2B5EF4-FFF2-40B4-BE49-F238E27FC236}">
                <a16:creationId xmlns:a16="http://schemas.microsoft.com/office/drawing/2014/main" id="{FC19854F-FAAE-BE49-8E7D-696FA0886646}"/>
              </a:ext>
            </a:extLst>
          </p:cNvPr>
          <p:cNvPicPr>
            <a:picLocks noChangeAspect="1"/>
          </p:cNvPicPr>
          <p:nvPr/>
        </p:nvPicPr>
        <p:blipFill rotWithShape="1">
          <a:blip r:embed="rId6">
            <a:extLst>
              <a:ext uri="{28A0092B-C50C-407E-A947-70E740481C1C}">
                <a14:useLocalDpi xmlns:a14="http://schemas.microsoft.com/office/drawing/2010/main" val="0"/>
              </a:ext>
            </a:extLst>
          </a:blip>
          <a:srcRect l="1178" t="3395" r="63718"/>
          <a:stretch/>
        </p:blipFill>
        <p:spPr>
          <a:xfrm>
            <a:off x="4079776" y="544567"/>
            <a:ext cx="2376264" cy="2048892"/>
          </a:xfrm>
          <a:prstGeom prst="rect">
            <a:avLst/>
          </a:prstGeom>
        </p:spPr>
      </p:pic>
      <p:pic>
        <p:nvPicPr>
          <p:cNvPr id="25" name="Picture 24" descr="A white background with black text&#10;&#10;Description automatically generated">
            <a:extLst>
              <a:ext uri="{FF2B5EF4-FFF2-40B4-BE49-F238E27FC236}">
                <a16:creationId xmlns:a16="http://schemas.microsoft.com/office/drawing/2014/main" id="{5E687E85-393C-48FD-C7D9-740F75C056EE}"/>
              </a:ext>
            </a:extLst>
          </p:cNvPr>
          <p:cNvPicPr>
            <a:picLocks noChangeAspect="1"/>
          </p:cNvPicPr>
          <p:nvPr/>
        </p:nvPicPr>
        <p:blipFill rotWithShape="1">
          <a:blip r:embed="rId7">
            <a:extLst>
              <a:ext uri="{28A0092B-C50C-407E-A947-70E740481C1C}">
                <a14:useLocalDpi xmlns:a14="http://schemas.microsoft.com/office/drawing/2010/main" val="0"/>
              </a:ext>
            </a:extLst>
          </a:blip>
          <a:srcRect r="57461"/>
          <a:stretch/>
        </p:blipFill>
        <p:spPr>
          <a:xfrm>
            <a:off x="7536160" y="472282"/>
            <a:ext cx="2874144" cy="3581400"/>
          </a:xfrm>
          <a:prstGeom prst="rect">
            <a:avLst/>
          </a:prstGeom>
        </p:spPr>
      </p:pic>
      <p:pic>
        <p:nvPicPr>
          <p:cNvPr id="27" name="Picture 26" descr="A screenshot of a computer&#10;&#10;Description automatically generated">
            <a:extLst>
              <a:ext uri="{FF2B5EF4-FFF2-40B4-BE49-F238E27FC236}">
                <a16:creationId xmlns:a16="http://schemas.microsoft.com/office/drawing/2014/main" id="{2B361DF8-A43D-4C1E-BE93-F1C7310BFD3F}"/>
              </a:ext>
            </a:extLst>
          </p:cNvPr>
          <p:cNvPicPr>
            <a:picLocks noChangeAspect="1"/>
          </p:cNvPicPr>
          <p:nvPr/>
        </p:nvPicPr>
        <p:blipFill rotWithShape="1">
          <a:blip r:embed="rId8">
            <a:extLst>
              <a:ext uri="{28A0092B-C50C-407E-A947-70E740481C1C}">
                <a14:useLocalDpi xmlns:a14="http://schemas.microsoft.com/office/drawing/2010/main" val="0"/>
              </a:ext>
            </a:extLst>
          </a:blip>
          <a:srcRect r="52422" b="8994"/>
          <a:stretch/>
        </p:blipFill>
        <p:spPr>
          <a:xfrm>
            <a:off x="1269918" y="2976045"/>
            <a:ext cx="2196072" cy="3431457"/>
          </a:xfrm>
          <a:prstGeom prst="rect">
            <a:avLst/>
          </a:prstGeom>
        </p:spPr>
      </p:pic>
      <p:pic>
        <p:nvPicPr>
          <p:cNvPr id="29" name="Picture 28" descr="A screenshot of a medical survey&#10;&#10;Description automatically generated">
            <a:extLst>
              <a:ext uri="{FF2B5EF4-FFF2-40B4-BE49-F238E27FC236}">
                <a16:creationId xmlns:a16="http://schemas.microsoft.com/office/drawing/2014/main" id="{F3AF57A0-1833-25A2-718C-E624A0B591D7}"/>
              </a:ext>
            </a:extLst>
          </p:cNvPr>
          <p:cNvPicPr>
            <a:picLocks noChangeAspect="1"/>
          </p:cNvPicPr>
          <p:nvPr/>
        </p:nvPicPr>
        <p:blipFill rotWithShape="1">
          <a:blip r:embed="rId9">
            <a:extLst>
              <a:ext uri="{28A0092B-C50C-407E-A947-70E740481C1C}">
                <a14:useLocalDpi xmlns:a14="http://schemas.microsoft.com/office/drawing/2010/main" val="0"/>
              </a:ext>
            </a:extLst>
          </a:blip>
          <a:srcRect b="26453"/>
          <a:stretch/>
        </p:blipFill>
        <p:spPr>
          <a:xfrm>
            <a:off x="4195339" y="3944370"/>
            <a:ext cx="4867507" cy="2369063"/>
          </a:xfrm>
          <a:prstGeom prst="rect">
            <a:avLst/>
          </a:prstGeom>
        </p:spPr>
      </p:pic>
      <p:sp>
        <p:nvSpPr>
          <p:cNvPr id="30" name="TextBox 29">
            <a:extLst>
              <a:ext uri="{FF2B5EF4-FFF2-40B4-BE49-F238E27FC236}">
                <a16:creationId xmlns:a16="http://schemas.microsoft.com/office/drawing/2014/main" id="{7A0FAF5E-7DE7-7A02-F653-91A63BE3CD9F}"/>
              </a:ext>
            </a:extLst>
          </p:cNvPr>
          <p:cNvSpPr txBox="1"/>
          <p:nvPr/>
        </p:nvSpPr>
        <p:spPr>
          <a:xfrm>
            <a:off x="1809674" y="164406"/>
            <a:ext cx="822661" cy="307777"/>
          </a:xfrm>
          <a:prstGeom prst="rect">
            <a:avLst/>
          </a:prstGeom>
          <a:noFill/>
        </p:spPr>
        <p:txBody>
          <a:bodyPr wrap="none" rtlCol="0">
            <a:spAutoFit/>
          </a:bodyPr>
          <a:lstStyle/>
          <a:p>
            <a:r>
              <a:rPr lang="en-LK" sz="1400" dirty="0">
                <a:latin typeface="Arial" panose="020B0604020202020204" pitchFamily="34" charset="0"/>
                <a:cs typeface="Arial" panose="020B0604020202020204" pitchFamily="34" charset="0"/>
              </a:rPr>
              <a:t>Classes</a:t>
            </a:r>
          </a:p>
        </p:txBody>
      </p:sp>
      <p:sp>
        <p:nvSpPr>
          <p:cNvPr id="35" name="TextBox 34">
            <a:extLst>
              <a:ext uri="{FF2B5EF4-FFF2-40B4-BE49-F238E27FC236}">
                <a16:creationId xmlns:a16="http://schemas.microsoft.com/office/drawing/2014/main" id="{750C834A-DF5D-2199-D0C2-B6622D856CF5}"/>
              </a:ext>
            </a:extLst>
          </p:cNvPr>
          <p:cNvSpPr txBox="1"/>
          <p:nvPr/>
        </p:nvSpPr>
        <p:spPr>
          <a:xfrm>
            <a:off x="4553610" y="164405"/>
            <a:ext cx="1428596" cy="307777"/>
          </a:xfrm>
          <a:prstGeom prst="rect">
            <a:avLst/>
          </a:prstGeom>
          <a:noFill/>
        </p:spPr>
        <p:txBody>
          <a:bodyPr wrap="none" rtlCol="0">
            <a:spAutoFit/>
          </a:bodyPr>
          <a:lstStyle/>
          <a:p>
            <a:r>
              <a:rPr lang="en-LK" sz="1400" dirty="0">
                <a:latin typeface="Arial" panose="020B0604020202020204" pitchFamily="34" charset="0"/>
                <a:cs typeface="Arial" panose="020B0604020202020204" pitchFamily="34" charset="0"/>
              </a:rPr>
              <a:t>Object Property</a:t>
            </a:r>
          </a:p>
        </p:txBody>
      </p:sp>
      <p:sp>
        <p:nvSpPr>
          <p:cNvPr id="36" name="TextBox 35">
            <a:extLst>
              <a:ext uri="{FF2B5EF4-FFF2-40B4-BE49-F238E27FC236}">
                <a16:creationId xmlns:a16="http://schemas.microsoft.com/office/drawing/2014/main" id="{89CFC241-D562-5229-E3B1-2365E0219047}"/>
              </a:ext>
            </a:extLst>
          </p:cNvPr>
          <p:cNvSpPr txBox="1"/>
          <p:nvPr/>
        </p:nvSpPr>
        <p:spPr>
          <a:xfrm>
            <a:off x="8328664" y="164404"/>
            <a:ext cx="1289135" cy="307777"/>
          </a:xfrm>
          <a:prstGeom prst="rect">
            <a:avLst/>
          </a:prstGeom>
          <a:noFill/>
        </p:spPr>
        <p:txBody>
          <a:bodyPr wrap="none" rtlCol="0">
            <a:spAutoFit/>
          </a:bodyPr>
          <a:lstStyle/>
          <a:p>
            <a:r>
              <a:rPr lang="en-LK" sz="1400" dirty="0">
                <a:latin typeface="Arial" panose="020B0604020202020204" pitchFamily="34" charset="0"/>
                <a:cs typeface="Arial" panose="020B0604020202020204" pitchFamily="34" charset="0"/>
              </a:rPr>
              <a:t>Data Property</a:t>
            </a:r>
          </a:p>
        </p:txBody>
      </p:sp>
    </p:spTree>
    <p:extLst>
      <p:ext uri="{BB962C8B-B14F-4D97-AF65-F5344CB8AC3E}">
        <p14:creationId xmlns:p14="http://schemas.microsoft.com/office/powerpoint/2010/main" val="40123525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16" name="TextBox 15">
            <a:extLst>
              <a:ext uri="{FF2B5EF4-FFF2-40B4-BE49-F238E27FC236}">
                <a16:creationId xmlns:a16="http://schemas.microsoft.com/office/drawing/2014/main" id="{2B98D9B8-2489-405E-1ED7-751D0714EA08}"/>
              </a:ext>
            </a:extLst>
          </p:cNvPr>
          <p:cNvSpPr txBox="1"/>
          <p:nvPr/>
        </p:nvSpPr>
        <p:spPr>
          <a:xfrm>
            <a:off x="1675844" y="3256867"/>
            <a:ext cx="7341521" cy="1569660"/>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Veterinary contacting and user-specific knowledge based up-to-date using reinforcement learning.</a:t>
            </a:r>
          </a:p>
        </p:txBody>
      </p:sp>
      <p:sp>
        <p:nvSpPr>
          <p:cNvPr id="17" name="Title 4">
            <a:extLst>
              <a:ext uri="{FF2B5EF4-FFF2-40B4-BE49-F238E27FC236}">
                <a16:creationId xmlns:a16="http://schemas.microsoft.com/office/drawing/2014/main" id="{48869C79-2153-A37F-25E0-8DDE4A9CE2B6}"/>
              </a:ext>
            </a:extLst>
          </p:cNvPr>
          <p:cNvSpPr txBox="1">
            <a:spLocks/>
          </p:cNvSpPr>
          <p:nvPr/>
        </p:nvSpPr>
        <p:spPr>
          <a:xfrm>
            <a:off x="2147766" y="1340572"/>
            <a:ext cx="6643401" cy="681038"/>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b="1" dirty="0">
                <a:latin typeface="Adobe Devanagari"/>
              </a:rPr>
              <a:t>IT20659226|M.G.K.Chethani</a:t>
            </a:r>
          </a:p>
        </p:txBody>
      </p:sp>
      <p:sp>
        <p:nvSpPr>
          <p:cNvPr id="19" name="Text Placeholder 5">
            <a:extLst>
              <a:ext uri="{FF2B5EF4-FFF2-40B4-BE49-F238E27FC236}">
                <a16:creationId xmlns:a16="http://schemas.microsoft.com/office/drawing/2014/main" id="{86A7DCF9-F167-454A-F191-A269B5E06FDF}"/>
              </a:ext>
            </a:extLst>
          </p:cNvPr>
          <p:cNvSpPr txBox="1">
            <a:spLocks/>
          </p:cNvSpPr>
          <p:nvPr/>
        </p:nvSpPr>
        <p:spPr>
          <a:xfrm>
            <a:off x="2168834" y="2077489"/>
            <a:ext cx="6251738" cy="868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Bachelor of Science (Hons) in Information Technology </a:t>
            </a:r>
          </a:p>
          <a:p>
            <a:pPr marL="0" indent="0">
              <a:buNone/>
            </a:pPr>
            <a:r>
              <a:rPr lang="en-US" sz="2000" dirty="0"/>
              <a:t>Specializing in Information Technology</a:t>
            </a:r>
          </a:p>
        </p:txBody>
      </p:sp>
      <p:pic>
        <p:nvPicPr>
          <p:cNvPr id="22" name="Picture 21">
            <a:extLst>
              <a:ext uri="{FF2B5EF4-FFF2-40B4-BE49-F238E27FC236}">
                <a16:creationId xmlns:a16="http://schemas.microsoft.com/office/drawing/2014/main" id="{90C80ED1-13FE-B0A2-9D7B-49CE758A2A3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19821" y="1387093"/>
            <a:ext cx="2420467" cy="2708116"/>
          </a:xfrm>
          <a:prstGeom prst="rect">
            <a:avLst/>
          </a:prstGeom>
        </p:spPr>
      </p:pic>
    </p:spTree>
    <p:extLst>
      <p:ext uri="{BB962C8B-B14F-4D97-AF65-F5344CB8AC3E}">
        <p14:creationId xmlns:p14="http://schemas.microsoft.com/office/powerpoint/2010/main" val="18100895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5" name="object 19">
            <a:extLst>
              <a:ext uri="{FF2B5EF4-FFF2-40B4-BE49-F238E27FC236}">
                <a16:creationId xmlns:a16="http://schemas.microsoft.com/office/drawing/2014/main" id="{A31455AB-852F-107B-8F48-75500845D5AB}"/>
              </a:ext>
            </a:extLst>
          </p:cNvPr>
          <p:cNvSpPr txBox="1">
            <a:spLocks noGrp="1"/>
          </p:cNvSpPr>
          <p:nvPr>
            <p:ph type="title"/>
          </p:nvPr>
        </p:nvSpPr>
        <p:spPr>
          <a:xfrm>
            <a:off x="6089983" y="654737"/>
            <a:ext cx="5306772" cy="443070"/>
          </a:xfrm>
          <a:prstGeom prst="rect">
            <a:avLst/>
          </a:prstGeom>
        </p:spPr>
        <p:txBody>
          <a:bodyPr vert="horz" wrap="square" lIns="0" tIns="12065" rIns="0" bIns="0" rtlCol="0">
            <a:spAutoFit/>
          </a:bodyPr>
          <a:lstStyle/>
          <a:p>
            <a:pPr marL="12700">
              <a:lnSpc>
                <a:spcPct val="100000"/>
              </a:lnSpc>
              <a:spcBef>
                <a:spcPts val="95"/>
              </a:spcBef>
            </a:pPr>
            <a:r>
              <a:rPr sz="2800" b="1" spc="-10" dirty="0"/>
              <a:t>INTRODUCTION</a:t>
            </a:r>
            <a:r>
              <a:rPr sz="2800" b="1" spc="-30" dirty="0"/>
              <a:t> </a:t>
            </a:r>
            <a:r>
              <a:rPr sz="2800" b="1" spc="-5" dirty="0"/>
              <a:t>-</a:t>
            </a:r>
            <a:r>
              <a:rPr sz="2800" b="1" spc="-30" dirty="0"/>
              <a:t> </a:t>
            </a:r>
            <a:r>
              <a:rPr sz="2800" b="1" spc="-10" dirty="0"/>
              <a:t>BACKGROUND</a:t>
            </a:r>
            <a:endParaRPr sz="2800" b="1" dirty="0"/>
          </a:p>
        </p:txBody>
      </p:sp>
      <p:pic>
        <p:nvPicPr>
          <p:cNvPr id="13" name="Picture 12">
            <a:extLst>
              <a:ext uri="{FF2B5EF4-FFF2-40B4-BE49-F238E27FC236}">
                <a16:creationId xmlns:a16="http://schemas.microsoft.com/office/drawing/2014/main" id="{0C4A9471-09EE-DD0B-C8FE-E0DE355B61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2169" y="3881943"/>
            <a:ext cx="2876550" cy="2924175"/>
          </a:xfrm>
          <a:prstGeom prst="rect">
            <a:avLst/>
          </a:prstGeom>
        </p:spPr>
      </p:pic>
      <p:sp>
        <p:nvSpPr>
          <p:cNvPr id="15" name="Flowchart: Document 14">
            <a:extLst>
              <a:ext uri="{FF2B5EF4-FFF2-40B4-BE49-F238E27FC236}">
                <a16:creationId xmlns:a16="http://schemas.microsoft.com/office/drawing/2014/main" id="{3DE6EAAA-30A5-6487-8469-E4C82174EAB2}"/>
              </a:ext>
            </a:extLst>
          </p:cNvPr>
          <p:cNvSpPr/>
          <p:nvPr/>
        </p:nvSpPr>
        <p:spPr>
          <a:xfrm>
            <a:off x="1873281" y="2007523"/>
            <a:ext cx="8930538" cy="2514768"/>
          </a:xfrm>
          <a:prstGeom prst="flowChartDocument">
            <a:avLst/>
          </a:prstGeom>
          <a:solidFill>
            <a:schemeClr val="accent5">
              <a:lumMod val="40000"/>
              <a:lumOff val="60000"/>
            </a:schemeClr>
          </a:solidFill>
          <a:ln>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sz="1800" dirty="0">
                <a:effectLst/>
                <a:latin typeface="Arial" panose="020B0604020202020204" pitchFamily="34" charset="0"/>
                <a:ea typeface="Arial" panose="020B0604020202020204" pitchFamily="34" charset="0"/>
              </a:rPr>
              <a:t>	</a:t>
            </a:r>
            <a:r>
              <a:rPr lang="en-US" dirty="0">
                <a:latin typeface="Arial" panose="020B0604020202020204" pitchFamily="34" charset="0"/>
                <a:ea typeface="Arial" panose="020B0604020202020204" pitchFamily="34" charset="0"/>
              </a:rPr>
              <a:t>In this</a:t>
            </a:r>
            <a:r>
              <a:rPr lang="en-US" sz="1800" dirty="0">
                <a:effectLst/>
                <a:latin typeface="Arial" panose="020B0604020202020204" pitchFamily="34" charset="0"/>
                <a:ea typeface="Arial" panose="020B0604020202020204" pitchFamily="34" charset="0"/>
              </a:rPr>
              <a:t> component I am to create a user-specific knowledge base by filtering the treatment details from the domain knowledge-based, we contact a vet through a mobile application to clarify that suggested treatment details can be used for those treatments, verify treatment details and suggestions needs up to date in the user-specific knowledge-based when users ask questions from AI assistants that user-specific knowledge should be up to date. </a:t>
            </a:r>
          </a:p>
          <a:p>
            <a:endParaRPr lang="en-US" dirty="0"/>
          </a:p>
        </p:txBody>
      </p:sp>
    </p:spTree>
    <p:extLst>
      <p:ext uri="{BB962C8B-B14F-4D97-AF65-F5344CB8AC3E}">
        <p14:creationId xmlns:p14="http://schemas.microsoft.com/office/powerpoint/2010/main" val="4043380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8DF67F24-A8CB-2C24-05BC-BE368C7B6A96}"/>
              </a:ext>
            </a:extLst>
          </p:cNvPr>
          <p:cNvGrpSpPr/>
          <p:nvPr/>
        </p:nvGrpSpPr>
        <p:grpSpPr>
          <a:xfrm>
            <a:off x="0" y="0"/>
            <a:ext cx="12191999" cy="6858000"/>
            <a:chOff x="0" y="0"/>
            <a:chExt cx="18287998" cy="10286999"/>
          </a:xfrm>
        </p:grpSpPr>
        <p:pic>
          <p:nvPicPr>
            <p:cNvPr id="5" name="object 3">
              <a:extLst>
                <a:ext uri="{FF2B5EF4-FFF2-40B4-BE49-F238E27FC236}">
                  <a16:creationId xmlns:a16="http://schemas.microsoft.com/office/drawing/2014/main" id="{0D1CBBD1-5B5A-996D-F8BE-380526F190D7}"/>
                </a:ext>
              </a:extLst>
            </p:cNvPr>
            <p:cNvPicPr/>
            <p:nvPr/>
          </p:nvPicPr>
          <p:blipFill>
            <a:blip r:embed="rId2" cstate="print"/>
            <a:stretch>
              <a:fillRect/>
            </a:stretch>
          </p:blipFill>
          <p:spPr>
            <a:xfrm>
              <a:off x="0" y="0"/>
              <a:ext cx="15481417" cy="10286998"/>
            </a:xfrm>
            <a:prstGeom prst="rect">
              <a:avLst/>
            </a:prstGeom>
          </p:spPr>
        </p:pic>
        <p:pic>
          <p:nvPicPr>
            <p:cNvPr id="6" name="object 4">
              <a:extLst>
                <a:ext uri="{FF2B5EF4-FFF2-40B4-BE49-F238E27FC236}">
                  <a16:creationId xmlns:a16="http://schemas.microsoft.com/office/drawing/2014/main" id="{E79396E6-8EBF-D241-0146-6560CFB2539A}"/>
                </a:ext>
              </a:extLst>
            </p:cNvPr>
            <p:cNvPicPr/>
            <p:nvPr/>
          </p:nvPicPr>
          <p:blipFill>
            <a:blip r:embed="rId3" cstate="print"/>
            <a:stretch>
              <a:fillRect/>
            </a:stretch>
          </p:blipFill>
          <p:spPr>
            <a:xfrm>
              <a:off x="2383026" y="0"/>
              <a:ext cx="15904972" cy="10286998"/>
            </a:xfrm>
            <a:prstGeom prst="rect">
              <a:avLst/>
            </a:prstGeom>
          </p:spPr>
        </p:pic>
        <p:pic>
          <p:nvPicPr>
            <p:cNvPr id="7" name="object 5">
              <a:extLst>
                <a:ext uri="{FF2B5EF4-FFF2-40B4-BE49-F238E27FC236}">
                  <a16:creationId xmlns:a16="http://schemas.microsoft.com/office/drawing/2014/main" id="{044C2B47-9D15-488A-0252-AC3EBDD97B09}"/>
                </a:ext>
              </a:extLst>
            </p:cNvPr>
            <p:cNvPicPr/>
            <p:nvPr/>
          </p:nvPicPr>
          <p:blipFill>
            <a:blip r:embed="rId4" cstate="print"/>
            <a:stretch>
              <a:fillRect/>
            </a:stretch>
          </p:blipFill>
          <p:spPr>
            <a:xfrm>
              <a:off x="6021207" y="9134526"/>
              <a:ext cx="12266791" cy="1152473"/>
            </a:xfrm>
            <a:prstGeom prst="rect">
              <a:avLst/>
            </a:prstGeom>
          </p:spPr>
        </p:pic>
        <p:pic>
          <p:nvPicPr>
            <p:cNvPr id="8" name="object 6">
              <a:extLst>
                <a:ext uri="{FF2B5EF4-FFF2-40B4-BE49-F238E27FC236}">
                  <a16:creationId xmlns:a16="http://schemas.microsoft.com/office/drawing/2014/main" id="{A54AD672-8699-2807-B7B9-F1B9D02C28F6}"/>
                </a:ext>
              </a:extLst>
            </p:cNvPr>
            <p:cNvPicPr/>
            <p:nvPr/>
          </p:nvPicPr>
          <p:blipFill>
            <a:blip r:embed="rId5" cstate="print"/>
            <a:stretch>
              <a:fillRect/>
            </a:stretch>
          </p:blipFill>
          <p:spPr>
            <a:xfrm>
              <a:off x="0" y="9134526"/>
              <a:ext cx="6019799" cy="1123949"/>
            </a:xfrm>
            <a:prstGeom prst="rect">
              <a:avLst/>
            </a:prstGeom>
          </p:spPr>
        </p:pic>
      </p:grpSp>
      <p:sp>
        <p:nvSpPr>
          <p:cNvPr id="14" name="object 12">
            <a:extLst>
              <a:ext uri="{FF2B5EF4-FFF2-40B4-BE49-F238E27FC236}">
                <a16:creationId xmlns:a16="http://schemas.microsoft.com/office/drawing/2014/main" id="{8232B9CA-C4C8-6A54-5E36-01285E518FA8}"/>
              </a:ext>
            </a:extLst>
          </p:cNvPr>
          <p:cNvSpPr txBox="1">
            <a:spLocks/>
          </p:cNvSpPr>
          <p:nvPr/>
        </p:nvSpPr>
        <p:spPr>
          <a:xfrm>
            <a:off x="1588684" y="404664"/>
            <a:ext cx="9366885" cy="567463"/>
          </a:xfrm>
          <a:prstGeom prst="rect">
            <a:avLst/>
          </a:prstGeom>
        </p:spPr>
        <p:txBody>
          <a:bodyPr vert="horz" wrap="square" lIns="0" tIns="13335"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5"/>
              </a:spcBef>
            </a:pPr>
            <a:r>
              <a:rPr lang="en-US" sz="3600" dirty="0">
                <a:latin typeface="Sitka Text"/>
                <a:cs typeface="Sitka Text"/>
              </a:rPr>
              <a:t>Data Gathering</a:t>
            </a:r>
          </a:p>
        </p:txBody>
      </p:sp>
      <p:pic>
        <p:nvPicPr>
          <p:cNvPr id="3" name="Picture 2" descr="A screenshot of a computer&#10;&#10;Description automatically generated">
            <a:extLst>
              <a:ext uri="{FF2B5EF4-FFF2-40B4-BE49-F238E27FC236}">
                <a16:creationId xmlns:a16="http://schemas.microsoft.com/office/drawing/2014/main" id="{D53D646E-C292-0B78-E3BF-430AB1F576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44938" y="1147937"/>
            <a:ext cx="4054375" cy="217326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9F573471-8D11-83FE-F591-06796E386FD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97643" y="3578013"/>
            <a:ext cx="4991808" cy="1616578"/>
          </a:xfrm>
          <a:prstGeom prst="rect">
            <a:avLst/>
          </a:prstGeom>
        </p:spPr>
      </p:pic>
      <p:pic>
        <p:nvPicPr>
          <p:cNvPr id="12" name="Picture 11" descr="A screenshot of a web page&#10;&#10;Description automatically generated">
            <a:extLst>
              <a:ext uri="{FF2B5EF4-FFF2-40B4-BE49-F238E27FC236}">
                <a16:creationId xmlns:a16="http://schemas.microsoft.com/office/drawing/2014/main" id="{A234C44B-B095-0BE1-36C4-9A754B7C487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87615" y="1257827"/>
            <a:ext cx="1968857" cy="2034485"/>
          </a:xfrm>
          <a:prstGeom prst="rect">
            <a:avLst/>
          </a:prstGeom>
        </p:spPr>
      </p:pic>
      <p:pic>
        <p:nvPicPr>
          <p:cNvPr id="15" name="Picture 14" descr="A screenshot of a web page&#10;&#10;Description automatically generated">
            <a:extLst>
              <a:ext uri="{FF2B5EF4-FFF2-40B4-BE49-F238E27FC236}">
                <a16:creationId xmlns:a16="http://schemas.microsoft.com/office/drawing/2014/main" id="{7A1A1822-CBD2-EF72-54C6-150CBE21ABD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83793" y="4157899"/>
            <a:ext cx="1859047" cy="1592777"/>
          </a:xfrm>
          <a:prstGeom prst="rect">
            <a:avLst/>
          </a:prstGeom>
        </p:spPr>
      </p:pic>
      <p:pic>
        <p:nvPicPr>
          <p:cNvPr id="17" name="Picture 16" descr="A letter of a research&#10;&#10;Description automatically generated with medium confidence">
            <a:extLst>
              <a:ext uri="{FF2B5EF4-FFF2-40B4-BE49-F238E27FC236}">
                <a16:creationId xmlns:a16="http://schemas.microsoft.com/office/drawing/2014/main" id="{F15792EC-704A-AB47-91B9-8FE0E137B0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385" y="2501715"/>
            <a:ext cx="2686643" cy="3312368"/>
          </a:xfrm>
          <a:prstGeom prst="rect">
            <a:avLst/>
          </a:prstGeom>
        </p:spPr>
      </p:pic>
      <p:pic>
        <p:nvPicPr>
          <p:cNvPr id="19" name="Picture 18" descr="A person wearing a graduation gown and a blue and red ribbon&#10;&#10;Description automatically generated">
            <a:extLst>
              <a:ext uri="{FF2B5EF4-FFF2-40B4-BE49-F238E27FC236}">
                <a16:creationId xmlns:a16="http://schemas.microsoft.com/office/drawing/2014/main" id="{DF04612F-CEB6-49B5-8803-417BE2A3401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3352" y="1103167"/>
            <a:ext cx="1879775" cy="1294956"/>
          </a:xfrm>
          <a:prstGeom prst="rect">
            <a:avLst/>
          </a:prstGeom>
        </p:spPr>
      </p:pic>
      <p:pic>
        <p:nvPicPr>
          <p:cNvPr id="23" name="Picture 22" descr="A black text on a white background&#10;&#10;Description automatically generated">
            <a:extLst>
              <a:ext uri="{FF2B5EF4-FFF2-40B4-BE49-F238E27FC236}">
                <a16:creationId xmlns:a16="http://schemas.microsoft.com/office/drawing/2014/main" id="{7C8A8A7A-D9A1-ADE2-0E5F-63F5229623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600843" y="5413518"/>
            <a:ext cx="4427604" cy="457240"/>
          </a:xfrm>
          <a:prstGeom prst="rect">
            <a:avLst/>
          </a:prstGeom>
        </p:spPr>
      </p:pic>
    </p:spTree>
    <p:extLst>
      <p:ext uri="{BB962C8B-B14F-4D97-AF65-F5344CB8AC3E}">
        <p14:creationId xmlns:p14="http://schemas.microsoft.com/office/powerpoint/2010/main" val="352866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4" name="object 19">
            <a:extLst>
              <a:ext uri="{FF2B5EF4-FFF2-40B4-BE49-F238E27FC236}">
                <a16:creationId xmlns:a16="http://schemas.microsoft.com/office/drawing/2014/main" id="{E82EEFD4-7073-0DB8-DBA0-9E4FD5A37FB7}"/>
              </a:ext>
            </a:extLst>
          </p:cNvPr>
          <p:cNvSpPr txBox="1">
            <a:spLocks noGrp="1"/>
          </p:cNvSpPr>
          <p:nvPr>
            <p:ph type="title"/>
          </p:nvPr>
        </p:nvSpPr>
        <p:spPr>
          <a:xfrm>
            <a:off x="6088508" y="312007"/>
            <a:ext cx="5306772" cy="443070"/>
          </a:xfrm>
          <a:prstGeom prst="rect">
            <a:avLst/>
          </a:prstGeom>
        </p:spPr>
        <p:txBody>
          <a:bodyPr vert="horz" wrap="square" lIns="0" tIns="12065" rIns="0" bIns="0" rtlCol="0">
            <a:spAutoFit/>
          </a:bodyPr>
          <a:lstStyle/>
          <a:p>
            <a:pPr marL="12700">
              <a:lnSpc>
                <a:spcPct val="100000"/>
              </a:lnSpc>
              <a:spcBef>
                <a:spcPts val="95"/>
              </a:spcBef>
            </a:pPr>
            <a:r>
              <a:rPr lang="en-US" sz="2800" b="1" spc="-10" dirty="0"/>
              <a:t>SYSTEM DIAGRAM</a:t>
            </a:r>
            <a:endParaRPr sz="2800" b="1" dirty="0"/>
          </a:p>
        </p:txBody>
      </p:sp>
      <p:pic>
        <p:nvPicPr>
          <p:cNvPr id="5" name="Picture 4">
            <a:extLst>
              <a:ext uri="{FF2B5EF4-FFF2-40B4-BE49-F238E27FC236}">
                <a16:creationId xmlns:a16="http://schemas.microsoft.com/office/drawing/2014/main" id="{947BF636-29A6-5AB9-F172-85DAA488A88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2274" y="755077"/>
            <a:ext cx="8179600" cy="5642987"/>
          </a:xfrm>
          <a:prstGeom prst="rect">
            <a:avLst/>
          </a:prstGeom>
        </p:spPr>
      </p:pic>
    </p:spTree>
    <p:extLst>
      <p:ext uri="{BB962C8B-B14F-4D97-AF65-F5344CB8AC3E}">
        <p14:creationId xmlns:p14="http://schemas.microsoft.com/office/powerpoint/2010/main" val="2041424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3">
            <a:extLst>
              <a:ext uri="{FF2B5EF4-FFF2-40B4-BE49-F238E27FC236}">
                <a16:creationId xmlns:a16="http://schemas.microsoft.com/office/drawing/2014/main" id="{E07AACD0-96F7-5184-15C2-9968E5D5C99A}"/>
              </a:ext>
            </a:extLst>
          </p:cNvPr>
          <p:cNvGrpSpPr/>
          <p:nvPr/>
        </p:nvGrpSpPr>
        <p:grpSpPr>
          <a:xfrm>
            <a:off x="0" y="0"/>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2"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3"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15">
            <a:extLst>
              <a:ext uri="{FF2B5EF4-FFF2-40B4-BE49-F238E27FC236}">
                <a16:creationId xmlns:a16="http://schemas.microsoft.com/office/drawing/2014/main" id="{6CE9EC10-9189-5B52-A8E4-BA90DA53226D}"/>
              </a:ext>
            </a:extLst>
          </p:cNvPr>
          <p:cNvPicPr/>
          <p:nvPr/>
        </p:nvPicPr>
        <p:blipFill rotWithShape="1">
          <a:blip r:embed="rId4" cstate="print"/>
          <a:srcRect r="52167"/>
          <a:stretch/>
        </p:blipFill>
        <p:spPr>
          <a:xfrm>
            <a:off x="21470" y="2852934"/>
            <a:ext cx="2280531" cy="3500511"/>
          </a:xfrm>
          <a:prstGeom prst="rect">
            <a:avLst/>
          </a:prstGeom>
        </p:spPr>
      </p:pic>
      <p:pic>
        <p:nvPicPr>
          <p:cNvPr id="5" name="object 11">
            <a:extLst>
              <a:ext uri="{FF2B5EF4-FFF2-40B4-BE49-F238E27FC236}">
                <a16:creationId xmlns:a16="http://schemas.microsoft.com/office/drawing/2014/main" id="{15CE085D-7BA2-D63E-1934-E8FA5CFC674F}"/>
              </a:ext>
            </a:extLst>
          </p:cNvPr>
          <p:cNvPicPr/>
          <p:nvPr/>
        </p:nvPicPr>
        <p:blipFill>
          <a:blip r:embed="rId5" cstate="print"/>
          <a:stretch>
            <a:fillRect/>
          </a:stretch>
        </p:blipFill>
        <p:spPr>
          <a:xfrm>
            <a:off x="189389" y="3422089"/>
            <a:ext cx="2088924" cy="2870392"/>
          </a:xfrm>
          <a:prstGeom prst="rect">
            <a:avLst/>
          </a:prstGeom>
        </p:spPr>
      </p:pic>
      <p:sp>
        <p:nvSpPr>
          <p:cNvPr id="14" name="Rectangle: Rounded Corners 13">
            <a:extLst>
              <a:ext uri="{FF2B5EF4-FFF2-40B4-BE49-F238E27FC236}">
                <a16:creationId xmlns:a16="http://schemas.microsoft.com/office/drawing/2014/main" id="{60F91B5F-CF2D-A703-C9E5-EDC90FBA7D71}"/>
              </a:ext>
            </a:extLst>
          </p:cNvPr>
          <p:cNvSpPr/>
          <p:nvPr/>
        </p:nvSpPr>
        <p:spPr>
          <a:xfrm>
            <a:off x="2632435" y="1844824"/>
            <a:ext cx="7551518" cy="2880320"/>
          </a:xfrm>
          <a:prstGeom prst="roundRect">
            <a:avLst/>
          </a:prstGeom>
          <a:solidFill>
            <a:schemeClr val="accent5">
              <a:lumMod val="40000"/>
              <a:lumOff val="60000"/>
            </a:schemeClr>
          </a:solidFill>
          <a:ln>
            <a:solidFill>
              <a:schemeClr val="accent5">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lstStyle/>
          <a:p>
            <a:r>
              <a:rPr lang="en-US" b="0" i="0" dirty="0">
                <a:solidFill>
                  <a:srgbClr val="374151"/>
                </a:solidFill>
                <a:latin typeface="Arial" panose="020B0604020202020204" pitchFamily="34" charset="0"/>
                <a:cs typeface="Arial" panose="020B0604020202020204" pitchFamily="34" charset="0"/>
              </a:rPr>
              <a:t>	</a:t>
            </a:r>
            <a:r>
              <a:rPr lang="en-US" b="0" i="0" dirty="0">
                <a:solidFill>
                  <a:srgbClr val="374151"/>
                </a:solidFill>
                <a:effectLst/>
                <a:cs typeface="Arial" panose="020B0604020202020204" pitchFamily="34" charset="0"/>
              </a:rPr>
              <a:t>How can advanced technologies, be effectively applied to improve the diagnosis and management of cattle skin diseases in the livestock industry?</a:t>
            </a:r>
            <a:endParaRPr lang="en-US" dirty="0">
              <a:cs typeface="Arial" panose="020B0604020202020204" pitchFamily="34" charset="0"/>
            </a:endParaRPr>
          </a:p>
        </p:txBody>
      </p:sp>
      <p:sp>
        <p:nvSpPr>
          <p:cNvPr id="15" name="object 19">
            <a:extLst>
              <a:ext uri="{FF2B5EF4-FFF2-40B4-BE49-F238E27FC236}">
                <a16:creationId xmlns:a16="http://schemas.microsoft.com/office/drawing/2014/main" id="{2FFCE6C9-44D6-3870-27A8-C6C102C6C8FA}"/>
              </a:ext>
            </a:extLst>
          </p:cNvPr>
          <p:cNvSpPr txBox="1">
            <a:spLocks noGrp="1"/>
          </p:cNvSpPr>
          <p:nvPr>
            <p:ph type="title"/>
          </p:nvPr>
        </p:nvSpPr>
        <p:spPr>
          <a:xfrm>
            <a:off x="5807968" y="592805"/>
            <a:ext cx="5306772" cy="443070"/>
          </a:xfrm>
          <a:prstGeom prst="rect">
            <a:avLst/>
          </a:prstGeom>
        </p:spPr>
        <p:txBody>
          <a:bodyPr vert="horz" wrap="square" lIns="0" tIns="12065" rIns="0" bIns="0" rtlCol="0">
            <a:spAutoFit/>
          </a:bodyPr>
          <a:lstStyle/>
          <a:p>
            <a:pPr marL="12700">
              <a:lnSpc>
                <a:spcPct val="100000"/>
              </a:lnSpc>
              <a:spcBef>
                <a:spcPts val="95"/>
              </a:spcBef>
            </a:pPr>
            <a:r>
              <a:rPr lang="en-US" sz="2800" b="1" dirty="0"/>
              <a:t>RESEARCH QUESTION</a:t>
            </a:r>
            <a:endParaRPr sz="2800" b="1" dirty="0"/>
          </a:p>
        </p:txBody>
      </p:sp>
    </p:spTree>
    <p:extLst>
      <p:ext uri="{BB962C8B-B14F-4D97-AF65-F5344CB8AC3E}">
        <p14:creationId xmlns:p14="http://schemas.microsoft.com/office/powerpoint/2010/main" val="324192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4" name="object 37">
            <a:extLst>
              <a:ext uri="{FF2B5EF4-FFF2-40B4-BE49-F238E27FC236}">
                <a16:creationId xmlns:a16="http://schemas.microsoft.com/office/drawing/2014/main" id="{4086E723-C6D5-20A6-1753-388D6F58D5EB}"/>
              </a:ext>
            </a:extLst>
          </p:cNvPr>
          <p:cNvPicPr/>
          <p:nvPr/>
        </p:nvPicPr>
        <p:blipFill>
          <a:blip r:embed="rId6" cstate="print"/>
          <a:stretch>
            <a:fillRect/>
          </a:stretch>
        </p:blipFill>
        <p:spPr>
          <a:xfrm>
            <a:off x="9549628" y="2878304"/>
            <a:ext cx="2115843" cy="3538388"/>
          </a:xfrm>
          <a:prstGeom prst="rect">
            <a:avLst/>
          </a:prstGeom>
        </p:spPr>
      </p:pic>
      <p:pic>
        <p:nvPicPr>
          <p:cNvPr id="5" name="object 13">
            <a:extLst>
              <a:ext uri="{FF2B5EF4-FFF2-40B4-BE49-F238E27FC236}">
                <a16:creationId xmlns:a16="http://schemas.microsoft.com/office/drawing/2014/main" id="{4D2FE784-FC9C-FA03-EED8-B6CE93881421}"/>
              </a:ext>
            </a:extLst>
          </p:cNvPr>
          <p:cNvPicPr/>
          <p:nvPr/>
        </p:nvPicPr>
        <p:blipFill>
          <a:blip r:embed="rId7" cstate="print"/>
          <a:stretch>
            <a:fillRect/>
          </a:stretch>
        </p:blipFill>
        <p:spPr>
          <a:xfrm>
            <a:off x="122263" y="2671827"/>
            <a:ext cx="4486956" cy="2303863"/>
          </a:xfrm>
          <a:prstGeom prst="rect">
            <a:avLst/>
          </a:prstGeom>
        </p:spPr>
      </p:pic>
      <p:pic>
        <p:nvPicPr>
          <p:cNvPr id="6" name="object 13">
            <a:extLst>
              <a:ext uri="{FF2B5EF4-FFF2-40B4-BE49-F238E27FC236}">
                <a16:creationId xmlns:a16="http://schemas.microsoft.com/office/drawing/2014/main" id="{82727B98-7EC7-6D26-67D4-E0FE36FB901A}"/>
              </a:ext>
            </a:extLst>
          </p:cNvPr>
          <p:cNvPicPr/>
          <p:nvPr/>
        </p:nvPicPr>
        <p:blipFill>
          <a:blip r:embed="rId7" cstate="print"/>
          <a:stretch>
            <a:fillRect/>
          </a:stretch>
        </p:blipFill>
        <p:spPr>
          <a:xfrm>
            <a:off x="5357214" y="949942"/>
            <a:ext cx="4232921" cy="1776809"/>
          </a:xfrm>
          <a:prstGeom prst="rect">
            <a:avLst/>
          </a:prstGeom>
        </p:spPr>
      </p:pic>
      <p:pic>
        <p:nvPicPr>
          <p:cNvPr id="11" name="object 13">
            <a:extLst>
              <a:ext uri="{FF2B5EF4-FFF2-40B4-BE49-F238E27FC236}">
                <a16:creationId xmlns:a16="http://schemas.microsoft.com/office/drawing/2014/main" id="{9234F98D-477C-6FF6-8229-556E57789957}"/>
              </a:ext>
            </a:extLst>
          </p:cNvPr>
          <p:cNvPicPr/>
          <p:nvPr/>
        </p:nvPicPr>
        <p:blipFill>
          <a:blip r:embed="rId7" cstate="print"/>
          <a:stretch>
            <a:fillRect/>
          </a:stretch>
        </p:blipFill>
        <p:spPr>
          <a:xfrm>
            <a:off x="5424466" y="4443126"/>
            <a:ext cx="4232920" cy="1776809"/>
          </a:xfrm>
          <a:prstGeom prst="rect">
            <a:avLst/>
          </a:prstGeom>
        </p:spPr>
      </p:pic>
      <p:sp>
        <p:nvSpPr>
          <p:cNvPr id="13" name="TextBox 12">
            <a:extLst>
              <a:ext uri="{FF2B5EF4-FFF2-40B4-BE49-F238E27FC236}">
                <a16:creationId xmlns:a16="http://schemas.microsoft.com/office/drawing/2014/main" id="{BDC22457-F6EC-2110-AD93-B3E0DC94128B}"/>
              </a:ext>
            </a:extLst>
          </p:cNvPr>
          <p:cNvSpPr txBox="1"/>
          <p:nvPr/>
        </p:nvSpPr>
        <p:spPr>
          <a:xfrm>
            <a:off x="5376118" y="381758"/>
            <a:ext cx="3068148" cy="523220"/>
          </a:xfrm>
          <a:prstGeom prst="rect">
            <a:avLst/>
          </a:prstGeom>
          <a:noFill/>
        </p:spPr>
        <p:txBody>
          <a:bodyPr wrap="none" rtlCol="0">
            <a:spAutoFit/>
          </a:bodyPr>
          <a:lstStyle/>
          <a:p>
            <a:r>
              <a:rPr lang="en-US" sz="2800" b="1" spc="-5" dirty="0">
                <a:latin typeface="Adobe Devanagari"/>
                <a:cs typeface="Arial MT"/>
              </a:rPr>
              <a:t>SUB-OBJECTIVE</a:t>
            </a:r>
            <a:endParaRPr lang="en-US" sz="2800" b="1" dirty="0">
              <a:latin typeface="Adobe Devanagari"/>
              <a:cs typeface="Arial MT"/>
            </a:endParaRPr>
          </a:p>
        </p:txBody>
      </p:sp>
      <p:pic>
        <p:nvPicPr>
          <p:cNvPr id="14" name="object 13">
            <a:extLst>
              <a:ext uri="{FF2B5EF4-FFF2-40B4-BE49-F238E27FC236}">
                <a16:creationId xmlns:a16="http://schemas.microsoft.com/office/drawing/2014/main" id="{C33FE830-DA71-DEA9-36FC-BCB786443BF6}"/>
              </a:ext>
            </a:extLst>
          </p:cNvPr>
          <p:cNvPicPr/>
          <p:nvPr/>
        </p:nvPicPr>
        <p:blipFill>
          <a:blip r:embed="rId7" cstate="print"/>
          <a:stretch>
            <a:fillRect/>
          </a:stretch>
        </p:blipFill>
        <p:spPr>
          <a:xfrm>
            <a:off x="5376118" y="2666317"/>
            <a:ext cx="4232921" cy="1776809"/>
          </a:xfrm>
          <a:prstGeom prst="rect">
            <a:avLst/>
          </a:prstGeom>
        </p:spPr>
      </p:pic>
      <p:sp>
        <p:nvSpPr>
          <p:cNvPr id="16" name="TextBox 15">
            <a:extLst>
              <a:ext uri="{FF2B5EF4-FFF2-40B4-BE49-F238E27FC236}">
                <a16:creationId xmlns:a16="http://schemas.microsoft.com/office/drawing/2014/main" id="{0A7D1B60-3E21-C8B6-99AC-EF4D2DAA48BF}"/>
              </a:ext>
            </a:extLst>
          </p:cNvPr>
          <p:cNvSpPr txBox="1"/>
          <p:nvPr/>
        </p:nvSpPr>
        <p:spPr>
          <a:xfrm>
            <a:off x="224267" y="2263637"/>
            <a:ext cx="4370877" cy="954107"/>
          </a:xfrm>
          <a:prstGeom prst="rect">
            <a:avLst/>
          </a:prstGeom>
          <a:noFill/>
        </p:spPr>
        <p:txBody>
          <a:bodyPr wrap="square">
            <a:spAutoFit/>
          </a:bodyPr>
          <a:lstStyle/>
          <a:p>
            <a:r>
              <a:rPr lang="en-US" sz="2800" b="1" spc="-5" dirty="0">
                <a:latin typeface="Adobe Devanagari"/>
                <a:cs typeface="Arial MT"/>
              </a:rPr>
              <a:t>SPECIFIC</a:t>
            </a:r>
            <a:r>
              <a:rPr lang="en-US" sz="2800" b="1" spc="-20" dirty="0">
                <a:latin typeface="Adobe Devanagari"/>
                <a:cs typeface="Arial MT"/>
              </a:rPr>
              <a:t> </a:t>
            </a:r>
            <a:r>
              <a:rPr lang="en-US" sz="2800" b="1" spc="-5" dirty="0">
                <a:latin typeface="Adobe Devanagari"/>
                <a:cs typeface="Arial MT"/>
              </a:rPr>
              <a:t>OBJECTIVE</a:t>
            </a:r>
            <a:r>
              <a:rPr lang="en-US" sz="2800" b="1" spc="-20" dirty="0">
                <a:latin typeface="Adobe Devanagari"/>
                <a:cs typeface="Arial MT"/>
              </a:rPr>
              <a:t> </a:t>
            </a:r>
            <a:endParaRPr lang="en-US" sz="2800" b="1" dirty="0">
              <a:latin typeface="Adobe Devanagari"/>
              <a:cs typeface="Arial MT"/>
            </a:endParaRPr>
          </a:p>
          <a:p>
            <a:endParaRPr lang="en-US" sz="2800" b="1" dirty="0">
              <a:latin typeface="Adobe Devanagari"/>
            </a:endParaRPr>
          </a:p>
        </p:txBody>
      </p:sp>
      <p:sp>
        <p:nvSpPr>
          <p:cNvPr id="19" name="TextBox 18">
            <a:extLst>
              <a:ext uri="{FF2B5EF4-FFF2-40B4-BE49-F238E27FC236}">
                <a16:creationId xmlns:a16="http://schemas.microsoft.com/office/drawing/2014/main" id="{411D5ADA-20B9-89F4-586F-B35E7446846F}"/>
              </a:ext>
            </a:extLst>
          </p:cNvPr>
          <p:cNvSpPr txBox="1"/>
          <p:nvPr/>
        </p:nvSpPr>
        <p:spPr>
          <a:xfrm>
            <a:off x="368361" y="3249541"/>
            <a:ext cx="4082690" cy="1200329"/>
          </a:xfrm>
          <a:prstGeom prst="rect">
            <a:avLst/>
          </a:prstGeom>
          <a:noFill/>
        </p:spPr>
        <p:txBody>
          <a:bodyPr wrap="square">
            <a:spAutoFit/>
          </a:bodyPr>
          <a:lstStyle/>
          <a:p>
            <a:r>
              <a:rPr lang="en-US" dirty="0">
                <a:solidFill>
                  <a:schemeClr val="tx1">
                    <a:lumMod val="85000"/>
                    <a:lumOff val="15000"/>
                  </a:schemeClr>
                </a:solidFill>
              </a:rPr>
              <a:t>Create a system to contact vets to verify that displayed treatment details and update treatment details using the reinforcement algorithm</a:t>
            </a:r>
            <a:endParaRPr lang="en-LK" dirty="0">
              <a:solidFill>
                <a:schemeClr val="tx1">
                  <a:lumMod val="85000"/>
                  <a:lumOff val="15000"/>
                </a:schemeClr>
              </a:solidFill>
            </a:endParaRPr>
          </a:p>
        </p:txBody>
      </p:sp>
      <p:sp>
        <p:nvSpPr>
          <p:cNvPr id="20" name="TextBox 19">
            <a:extLst>
              <a:ext uri="{FF2B5EF4-FFF2-40B4-BE49-F238E27FC236}">
                <a16:creationId xmlns:a16="http://schemas.microsoft.com/office/drawing/2014/main" id="{411D5ADA-20B9-89F4-586F-B35E7446846F}"/>
              </a:ext>
            </a:extLst>
          </p:cNvPr>
          <p:cNvSpPr txBox="1"/>
          <p:nvPr/>
        </p:nvSpPr>
        <p:spPr>
          <a:xfrm>
            <a:off x="5528586" y="1683836"/>
            <a:ext cx="3927983" cy="369332"/>
          </a:xfrm>
          <a:prstGeom prst="rect">
            <a:avLst/>
          </a:prstGeom>
          <a:noFill/>
        </p:spPr>
        <p:txBody>
          <a:bodyPr wrap="square">
            <a:spAutoFit/>
          </a:bodyPr>
          <a:lstStyle/>
          <a:p>
            <a:r>
              <a:rPr lang="en-US" dirty="0">
                <a:solidFill>
                  <a:schemeClr val="tx1">
                    <a:lumMod val="85000"/>
                    <a:lumOff val="15000"/>
                  </a:schemeClr>
                </a:solidFill>
              </a:rPr>
              <a:t>Implemented a system to contact vet</a:t>
            </a:r>
            <a:endParaRPr lang="en-LK" dirty="0">
              <a:solidFill>
                <a:schemeClr val="tx1">
                  <a:lumMod val="85000"/>
                  <a:lumOff val="15000"/>
                </a:schemeClr>
              </a:solidFill>
            </a:endParaRPr>
          </a:p>
        </p:txBody>
      </p:sp>
      <p:sp>
        <p:nvSpPr>
          <p:cNvPr id="15" name="Rectangle 14"/>
          <p:cNvSpPr/>
          <p:nvPr/>
        </p:nvSpPr>
        <p:spPr>
          <a:xfrm>
            <a:off x="5542619" y="3203374"/>
            <a:ext cx="3913950" cy="646331"/>
          </a:xfrm>
          <a:prstGeom prst="rect">
            <a:avLst/>
          </a:prstGeom>
        </p:spPr>
        <p:txBody>
          <a:bodyPr wrap="square">
            <a:spAutoFit/>
          </a:bodyPr>
          <a:lstStyle/>
          <a:p>
            <a:r>
              <a:rPr lang="en-US" dirty="0">
                <a:solidFill>
                  <a:schemeClr val="tx1">
                    <a:lumMod val="85000"/>
                    <a:lumOff val="15000"/>
                  </a:schemeClr>
                </a:solidFill>
              </a:rPr>
              <a:t>Update the treatment details using an algorithm in reinforcement</a:t>
            </a:r>
            <a:endParaRPr lang="en-LK" dirty="0">
              <a:solidFill>
                <a:schemeClr val="tx1">
                  <a:lumMod val="85000"/>
                  <a:lumOff val="15000"/>
                </a:schemeClr>
              </a:solidFill>
            </a:endParaRPr>
          </a:p>
        </p:txBody>
      </p:sp>
      <p:sp>
        <p:nvSpPr>
          <p:cNvPr id="17" name="Rectangle 16"/>
          <p:cNvSpPr/>
          <p:nvPr/>
        </p:nvSpPr>
        <p:spPr>
          <a:xfrm>
            <a:off x="5733567" y="5008364"/>
            <a:ext cx="3856568" cy="646331"/>
          </a:xfrm>
          <a:prstGeom prst="rect">
            <a:avLst/>
          </a:prstGeom>
        </p:spPr>
        <p:txBody>
          <a:bodyPr wrap="square">
            <a:spAutoFit/>
          </a:bodyPr>
          <a:lstStyle/>
          <a:p>
            <a:r>
              <a:rPr lang="en-US" dirty="0">
                <a:solidFill>
                  <a:schemeClr val="tx1">
                    <a:lumMod val="85000"/>
                    <a:lumOff val="15000"/>
                  </a:schemeClr>
                </a:solidFill>
              </a:rPr>
              <a:t>Notify the farmer about the treatment details</a:t>
            </a:r>
            <a:endParaRPr lang="en-LK" dirty="0">
              <a:solidFill>
                <a:schemeClr val="tx1">
                  <a:lumMod val="85000"/>
                  <a:lumOff val="15000"/>
                </a:schemeClr>
              </a:solidFill>
            </a:endParaRPr>
          </a:p>
        </p:txBody>
      </p:sp>
    </p:spTree>
    <p:extLst>
      <p:ext uri="{BB962C8B-B14F-4D97-AF65-F5344CB8AC3E}">
        <p14:creationId xmlns:p14="http://schemas.microsoft.com/office/powerpoint/2010/main" val="33644517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4" name="Rectangle 3"/>
          <p:cNvSpPr/>
          <p:nvPr/>
        </p:nvSpPr>
        <p:spPr>
          <a:xfrm>
            <a:off x="3120137" y="832256"/>
            <a:ext cx="6864295" cy="954107"/>
          </a:xfrm>
          <a:prstGeom prst="rect">
            <a:avLst/>
          </a:prstGeom>
        </p:spPr>
        <p:txBody>
          <a:bodyPr wrap="square">
            <a:spAutoFit/>
          </a:bodyPr>
          <a:lstStyle/>
          <a:p>
            <a:r>
              <a:rPr lang="en-US" sz="2800" b="1" dirty="0">
                <a:latin typeface="Adobe Devanagari"/>
                <a:cs typeface="Arial" panose="020B0604020202020204" pitchFamily="34" charset="0"/>
              </a:rPr>
              <a:t>Developing the application for contact vet By Farmer account</a:t>
            </a:r>
          </a:p>
        </p:txBody>
      </p:sp>
      <p:pic>
        <p:nvPicPr>
          <p:cNvPr id="6" name="Picture 5">
            <a:extLst>
              <a:ext uri="{FF2B5EF4-FFF2-40B4-BE49-F238E27FC236}">
                <a16:creationId xmlns:a16="http://schemas.microsoft.com/office/drawing/2014/main" id="{A97C1AC3-152F-AEB6-8106-E6D4482FA7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384" y="1747844"/>
            <a:ext cx="6408712" cy="3034125"/>
          </a:xfrm>
          <a:prstGeom prst="rect">
            <a:avLst/>
          </a:prstGeom>
        </p:spPr>
      </p:pic>
      <p:pic>
        <p:nvPicPr>
          <p:cNvPr id="13" name="Picture 12">
            <a:extLst>
              <a:ext uri="{FF2B5EF4-FFF2-40B4-BE49-F238E27FC236}">
                <a16:creationId xmlns:a16="http://schemas.microsoft.com/office/drawing/2014/main" id="{C66030D0-810F-124C-FCF5-68B71E119E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04112" y="1759356"/>
            <a:ext cx="4219030" cy="1994151"/>
          </a:xfrm>
          <a:prstGeom prst="rect">
            <a:avLst/>
          </a:prstGeom>
        </p:spPr>
      </p:pic>
    </p:spTree>
    <p:extLst>
      <p:ext uri="{BB962C8B-B14F-4D97-AF65-F5344CB8AC3E}">
        <p14:creationId xmlns:p14="http://schemas.microsoft.com/office/powerpoint/2010/main" val="4101735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3"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4"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5"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6"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B77B3698-A67E-4A07-3806-DD12B6057282}"/>
              </a:ext>
            </a:extLst>
          </p:cNvPr>
          <p:cNvSpPr/>
          <p:nvPr/>
        </p:nvSpPr>
        <p:spPr>
          <a:xfrm>
            <a:off x="3120137" y="832256"/>
            <a:ext cx="7584375" cy="523220"/>
          </a:xfrm>
          <a:prstGeom prst="rect">
            <a:avLst/>
          </a:prstGeom>
        </p:spPr>
        <p:txBody>
          <a:bodyPr wrap="square">
            <a:spAutoFit/>
          </a:bodyPr>
          <a:lstStyle/>
          <a:p>
            <a:r>
              <a:rPr lang="en-US" sz="2800" b="1" dirty="0">
                <a:latin typeface="Adobe Devanagari"/>
                <a:cs typeface="Arial" panose="020B0604020202020204" pitchFamily="34" charset="0"/>
              </a:rPr>
              <a:t>Developing the application for Response by vet</a:t>
            </a:r>
          </a:p>
        </p:txBody>
      </p:sp>
      <p:pic>
        <p:nvPicPr>
          <p:cNvPr id="17" name="Picture 16">
            <a:extLst>
              <a:ext uri="{FF2B5EF4-FFF2-40B4-BE49-F238E27FC236}">
                <a16:creationId xmlns:a16="http://schemas.microsoft.com/office/drawing/2014/main" id="{29E7CCC4-A134-E163-EF46-7CB7F63D8B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7821" y="3420687"/>
            <a:ext cx="5121702" cy="2428807"/>
          </a:xfrm>
          <a:prstGeom prst="rect">
            <a:avLst/>
          </a:prstGeom>
        </p:spPr>
      </p:pic>
      <p:pic>
        <p:nvPicPr>
          <p:cNvPr id="20" name="Picture 19">
            <a:extLst>
              <a:ext uri="{FF2B5EF4-FFF2-40B4-BE49-F238E27FC236}">
                <a16:creationId xmlns:a16="http://schemas.microsoft.com/office/drawing/2014/main" id="{981C20C1-79CA-3AF1-2FC6-7522B249EF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72400" y="4036304"/>
            <a:ext cx="3471659" cy="1635477"/>
          </a:xfrm>
          <a:prstGeom prst="rect">
            <a:avLst/>
          </a:prstGeom>
        </p:spPr>
      </p:pic>
      <p:pic>
        <p:nvPicPr>
          <p:cNvPr id="15" name="Picture 14">
            <a:extLst>
              <a:ext uri="{FF2B5EF4-FFF2-40B4-BE49-F238E27FC236}">
                <a16:creationId xmlns:a16="http://schemas.microsoft.com/office/drawing/2014/main" id="{36662E27-10A6-9D67-C239-F2161BF7B7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3196" y="1350223"/>
            <a:ext cx="6096001" cy="2876551"/>
          </a:xfrm>
          <a:prstGeom prst="rect">
            <a:avLst/>
          </a:prstGeom>
        </p:spPr>
      </p:pic>
      <p:sp>
        <p:nvSpPr>
          <p:cNvPr id="11" name="TextBox 10">
            <a:extLst>
              <a:ext uri="{FF2B5EF4-FFF2-40B4-BE49-F238E27FC236}">
                <a16:creationId xmlns:a16="http://schemas.microsoft.com/office/drawing/2014/main" id="{92EACD73-6D4E-B6BF-068B-E2D1B183DA9F}"/>
              </a:ext>
            </a:extLst>
          </p:cNvPr>
          <p:cNvSpPr txBox="1"/>
          <p:nvPr/>
        </p:nvSpPr>
        <p:spPr>
          <a:xfrm>
            <a:off x="3340214" y="5469327"/>
            <a:ext cx="6096000" cy="369332"/>
          </a:xfrm>
          <a:prstGeom prst="rect">
            <a:avLst/>
          </a:prstGeom>
          <a:noFill/>
        </p:spPr>
        <p:txBody>
          <a:bodyPr wrap="square">
            <a:spAutoFit/>
          </a:bodyPr>
          <a:lstStyle/>
          <a:p>
            <a:r>
              <a:rPr lang="en-US" dirty="0">
                <a:solidFill>
                  <a:schemeClr val="tx1">
                    <a:lumMod val="85000"/>
                    <a:lumOff val="15000"/>
                  </a:schemeClr>
                </a:solidFill>
              </a:rPr>
              <a:t>  </a:t>
            </a:r>
            <a:endParaRPr lang="en-LK" dirty="0">
              <a:solidFill>
                <a:schemeClr val="tx1">
                  <a:lumMod val="85000"/>
                  <a:lumOff val="15000"/>
                </a:schemeClr>
              </a:solidFill>
            </a:endParaRPr>
          </a:p>
        </p:txBody>
      </p:sp>
    </p:spTree>
    <p:extLst>
      <p:ext uri="{BB962C8B-B14F-4D97-AF65-F5344CB8AC3E}">
        <p14:creationId xmlns:p14="http://schemas.microsoft.com/office/powerpoint/2010/main" val="152484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0">
            <a:extLst>
              <a:ext uri="{FF2B5EF4-FFF2-40B4-BE49-F238E27FC236}">
                <a16:creationId xmlns:a16="http://schemas.microsoft.com/office/drawing/2014/main" id="{8AE7CDB2-DFF7-30AC-D65E-E624CF1134FF}"/>
              </a:ext>
            </a:extLst>
          </p:cNvPr>
          <p:cNvPicPr/>
          <p:nvPr/>
        </p:nvPicPr>
        <p:blipFill>
          <a:blip r:embed="rId2" cstate="print"/>
          <a:stretch>
            <a:fillRect/>
          </a:stretch>
        </p:blipFill>
        <p:spPr>
          <a:xfrm>
            <a:off x="856376" y="5255678"/>
            <a:ext cx="1312458" cy="1062466"/>
          </a:xfrm>
          <a:prstGeom prst="rect">
            <a:avLst/>
          </a:prstGeom>
        </p:spPr>
      </p:pic>
      <p:pic>
        <p:nvPicPr>
          <p:cNvPr id="3" name="object 2">
            <a:extLst>
              <a:ext uri="{FF2B5EF4-FFF2-40B4-BE49-F238E27FC236}">
                <a16:creationId xmlns:a16="http://schemas.microsoft.com/office/drawing/2014/main" id="{91BBA34C-208A-E528-26E0-10611D1500C1}"/>
              </a:ext>
            </a:extLst>
          </p:cNvPr>
          <p:cNvPicPr/>
          <p:nvPr/>
        </p:nvPicPr>
        <p:blipFill>
          <a:blip r:embed="rId3" cstate="print"/>
          <a:stretch>
            <a:fillRect/>
          </a:stretch>
        </p:blipFill>
        <p:spPr>
          <a:xfrm>
            <a:off x="130130" y="4757039"/>
            <a:ext cx="2279576" cy="1628399"/>
          </a:xfrm>
          <a:prstGeom prst="rect">
            <a:avLst/>
          </a:prstGeom>
        </p:spPr>
      </p:pic>
      <p:grpSp>
        <p:nvGrpSpPr>
          <p:cNvPr id="7" name="object 3">
            <a:extLst>
              <a:ext uri="{FF2B5EF4-FFF2-40B4-BE49-F238E27FC236}">
                <a16:creationId xmlns:a16="http://schemas.microsoft.com/office/drawing/2014/main" id="{E07AACD0-96F7-5184-15C2-9968E5D5C99A}"/>
              </a:ext>
            </a:extLst>
          </p:cNvPr>
          <p:cNvGrpSpPr/>
          <p:nvPr/>
        </p:nvGrpSpPr>
        <p:grpSpPr>
          <a:xfrm>
            <a:off x="55405" y="472282"/>
            <a:ext cx="2577030" cy="1628800"/>
            <a:chOff x="0" y="0"/>
            <a:chExt cx="6015990" cy="3802379"/>
          </a:xfrm>
        </p:grpSpPr>
        <p:pic>
          <p:nvPicPr>
            <p:cNvPr id="8" name="object 4">
              <a:extLst>
                <a:ext uri="{FF2B5EF4-FFF2-40B4-BE49-F238E27FC236}">
                  <a16:creationId xmlns:a16="http://schemas.microsoft.com/office/drawing/2014/main" id="{6C9ECDBF-F15A-BC77-CBFE-7F2E13D2C4BA}"/>
                </a:ext>
              </a:extLst>
            </p:cNvPr>
            <p:cNvPicPr/>
            <p:nvPr/>
          </p:nvPicPr>
          <p:blipFill>
            <a:blip r:embed="rId4" cstate="print"/>
            <a:stretch>
              <a:fillRect/>
            </a:stretch>
          </p:blipFill>
          <p:spPr>
            <a:xfrm>
              <a:off x="3115917" y="157749"/>
              <a:ext cx="2899840" cy="2191436"/>
            </a:xfrm>
            <a:prstGeom prst="rect">
              <a:avLst/>
            </a:prstGeom>
          </p:spPr>
        </p:pic>
        <p:sp>
          <p:nvSpPr>
            <p:cNvPr id="9" name="object 5">
              <a:extLst>
                <a:ext uri="{FF2B5EF4-FFF2-40B4-BE49-F238E27FC236}">
                  <a16:creationId xmlns:a16="http://schemas.microsoft.com/office/drawing/2014/main" id="{2D87CE5C-4D8A-F991-58E5-F8AC32E64CB2}"/>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0" name="object 6">
              <a:extLst>
                <a:ext uri="{FF2B5EF4-FFF2-40B4-BE49-F238E27FC236}">
                  <a16:creationId xmlns:a16="http://schemas.microsoft.com/office/drawing/2014/main" id="{CD5E2A7B-4F76-034F-11F5-DD55D8F45269}"/>
                </a:ext>
              </a:extLst>
            </p:cNvPr>
            <p:cNvPicPr/>
            <p:nvPr/>
          </p:nvPicPr>
          <p:blipFill>
            <a:blip r:embed="rId5" cstate="print"/>
            <a:stretch>
              <a:fillRect/>
            </a:stretch>
          </p:blipFill>
          <p:spPr>
            <a:xfrm>
              <a:off x="0" y="0"/>
              <a:ext cx="4038599" cy="3802098"/>
            </a:xfrm>
            <a:prstGeom prst="rect">
              <a:avLst/>
            </a:prstGeom>
          </p:spPr>
        </p:pic>
      </p:grpSp>
      <p:sp>
        <p:nvSpPr>
          <p:cNvPr id="12" name="Rectangle 11">
            <a:extLst>
              <a:ext uri="{FF2B5EF4-FFF2-40B4-BE49-F238E27FC236}">
                <a16:creationId xmlns:a16="http://schemas.microsoft.com/office/drawing/2014/main" id="{970A5069-B29F-D330-D8F8-BE6EAE138F6D}"/>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IT20659226</a:t>
            </a:r>
            <a:r>
              <a:rPr lang="en-US" sz="1800" dirty="0">
                <a:solidFill>
                  <a:schemeClr val="tx1"/>
                </a:solidFill>
              </a:rPr>
              <a:t>  |   </a:t>
            </a:r>
            <a:r>
              <a:rPr lang="en-US" sz="1800" dirty="0" err="1">
                <a:solidFill>
                  <a:schemeClr val="tx1"/>
                </a:solidFill>
              </a:rPr>
              <a:t>M.G.K.Chethani</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sp>
        <p:nvSpPr>
          <p:cNvPr id="18" name="object 4">
            <a:extLst>
              <a:ext uri="{FF2B5EF4-FFF2-40B4-BE49-F238E27FC236}">
                <a16:creationId xmlns:a16="http://schemas.microsoft.com/office/drawing/2014/main" id="{F24CEF65-BB3E-E79B-352D-295283CB62E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4" name="Rectangle 3">
            <a:extLst>
              <a:ext uri="{FF2B5EF4-FFF2-40B4-BE49-F238E27FC236}">
                <a16:creationId xmlns:a16="http://schemas.microsoft.com/office/drawing/2014/main" id="{1D5FE438-720A-28D0-918D-E0AC2F977296}"/>
              </a:ext>
            </a:extLst>
          </p:cNvPr>
          <p:cNvSpPr/>
          <p:nvPr/>
        </p:nvSpPr>
        <p:spPr>
          <a:xfrm>
            <a:off x="3120138" y="85398"/>
            <a:ext cx="6864295" cy="954107"/>
          </a:xfrm>
          <a:prstGeom prst="rect">
            <a:avLst/>
          </a:prstGeom>
        </p:spPr>
        <p:txBody>
          <a:bodyPr wrap="square">
            <a:spAutoFit/>
          </a:bodyPr>
          <a:lstStyle/>
          <a:p>
            <a:r>
              <a:rPr lang="en-US" sz="2800" b="1" dirty="0">
                <a:latin typeface="Adobe Devanagari"/>
                <a:cs typeface="Arial" panose="020B0604020202020204" pitchFamily="34" charset="0"/>
              </a:rPr>
              <a:t>Backend Algorithms using reinforcement techniques</a:t>
            </a:r>
          </a:p>
        </p:txBody>
      </p:sp>
      <p:pic>
        <p:nvPicPr>
          <p:cNvPr id="6" name="Picture 5">
            <a:extLst>
              <a:ext uri="{FF2B5EF4-FFF2-40B4-BE49-F238E27FC236}">
                <a16:creationId xmlns:a16="http://schemas.microsoft.com/office/drawing/2014/main" id="{D4A927F4-491A-05FD-24FE-E8F8128988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02196" y="764704"/>
            <a:ext cx="4390669" cy="2335287"/>
          </a:xfrm>
          <a:prstGeom prst="rect">
            <a:avLst/>
          </a:prstGeom>
        </p:spPr>
      </p:pic>
      <p:pic>
        <p:nvPicPr>
          <p:cNvPr id="13" name="Picture 12">
            <a:extLst>
              <a:ext uri="{FF2B5EF4-FFF2-40B4-BE49-F238E27FC236}">
                <a16:creationId xmlns:a16="http://schemas.microsoft.com/office/drawing/2014/main" id="{A5E064B4-BB88-6F20-65AA-476D653750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522" y="1599946"/>
            <a:ext cx="5618246" cy="2981182"/>
          </a:xfrm>
          <a:prstGeom prst="rect">
            <a:avLst/>
          </a:prstGeom>
        </p:spPr>
      </p:pic>
      <p:pic>
        <p:nvPicPr>
          <p:cNvPr id="20" name="Picture 19">
            <a:extLst>
              <a:ext uri="{FF2B5EF4-FFF2-40B4-BE49-F238E27FC236}">
                <a16:creationId xmlns:a16="http://schemas.microsoft.com/office/drawing/2014/main" id="{3268B85D-4878-61C7-E2C6-EC92CE50AD9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07968" y="3175702"/>
            <a:ext cx="6048972" cy="3209736"/>
          </a:xfrm>
          <a:prstGeom prst="rect">
            <a:avLst/>
          </a:prstGeom>
        </p:spPr>
      </p:pic>
    </p:spTree>
    <p:extLst>
      <p:ext uri="{BB962C8B-B14F-4D97-AF65-F5344CB8AC3E}">
        <p14:creationId xmlns:p14="http://schemas.microsoft.com/office/powerpoint/2010/main" val="289668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1090652" y="1339348"/>
            <a:ext cx="10441160" cy="5181600"/>
          </a:xfrm>
        </p:spPr>
        <p:txBody>
          <a:bodyPr>
            <a:normAutofit/>
          </a:bodyPr>
          <a:lstStyle/>
          <a:p>
            <a:pPr marL="0" indent="0">
              <a:spcBef>
                <a:spcPts val="15"/>
              </a:spcBef>
              <a:buNone/>
            </a:pPr>
            <a:r>
              <a:rPr lang="en-US" sz="3200" dirty="0">
                <a:effectLst/>
                <a:latin typeface="Times New Roman" panose="02020603050405020304" pitchFamily="18" charset="0"/>
                <a:ea typeface="Times New Roman" panose="02020603050405020304" pitchFamily="18" charset="0"/>
              </a:rPr>
              <a:t> </a:t>
            </a:r>
            <a:endParaRPr lang="en-GB" sz="3200" dirty="0">
              <a:effectLst/>
              <a:latin typeface="Times New Roman" panose="02020603050405020304" pitchFamily="18" charset="0"/>
              <a:ea typeface="Times New Roman" panose="02020603050405020304" pitchFamily="18" charset="0"/>
            </a:endParaRPr>
          </a:p>
          <a:p>
            <a:pPr marL="0" indent="0">
              <a:buNone/>
            </a:pPr>
            <a:r>
              <a:rPr lang="en-US" sz="1900" dirty="0">
                <a:effectLst/>
                <a:latin typeface="Times New Roman" panose="02020603050405020304" pitchFamily="18" charset="0"/>
                <a:ea typeface="Times New Roman" panose="02020603050405020304" pitchFamily="18" charset="0"/>
              </a:rPr>
              <a:t> </a:t>
            </a:r>
            <a:endParaRPr lang="en-GB" sz="1900" dirty="0">
              <a:effectLst/>
              <a:latin typeface="Times New Roman" panose="02020603050405020304" pitchFamily="18" charset="0"/>
              <a:ea typeface="Times New Roman" panose="02020603050405020304" pitchFamily="18" charset="0"/>
            </a:endParaRPr>
          </a:p>
          <a:p>
            <a:pPr marL="0" indent="0">
              <a:buNone/>
            </a:pPr>
            <a:r>
              <a:rPr lang="en-US" sz="1900" dirty="0">
                <a:effectLst/>
                <a:latin typeface="Times New Roman" panose="02020603050405020304" pitchFamily="18" charset="0"/>
                <a:ea typeface="Times New Roman" panose="02020603050405020304" pitchFamily="18" charset="0"/>
              </a:rPr>
              <a:t> </a:t>
            </a:r>
            <a:endParaRPr lang="en-US" dirty="0"/>
          </a:p>
        </p:txBody>
      </p:sp>
      <p:grpSp>
        <p:nvGrpSpPr>
          <p:cNvPr id="24" name="object 3">
            <a:extLst>
              <a:ext uri="{FF2B5EF4-FFF2-40B4-BE49-F238E27FC236}">
                <a16:creationId xmlns:a16="http://schemas.microsoft.com/office/drawing/2014/main" id="{B7CFCE40-6EAC-5F38-A8BD-4B11C5125958}"/>
              </a:ext>
            </a:extLst>
          </p:cNvPr>
          <p:cNvGrpSpPr/>
          <p:nvPr/>
        </p:nvGrpSpPr>
        <p:grpSpPr>
          <a:xfrm>
            <a:off x="103183" y="364405"/>
            <a:ext cx="1906535" cy="1205017"/>
            <a:chOff x="0" y="1"/>
            <a:chExt cx="6015990" cy="3802379"/>
          </a:xfrm>
        </p:grpSpPr>
        <p:pic>
          <p:nvPicPr>
            <p:cNvPr id="25" name="object 4">
              <a:extLst>
                <a:ext uri="{FF2B5EF4-FFF2-40B4-BE49-F238E27FC236}">
                  <a16:creationId xmlns:a16="http://schemas.microsoft.com/office/drawing/2014/main" id="{14C66F9E-56DC-8D26-429C-3A26D2C70737}"/>
                </a:ext>
              </a:extLst>
            </p:cNvPr>
            <p:cNvPicPr/>
            <p:nvPr/>
          </p:nvPicPr>
          <p:blipFill>
            <a:blip r:embed="rId2" cstate="print"/>
            <a:stretch>
              <a:fillRect/>
            </a:stretch>
          </p:blipFill>
          <p:spPr>
            <a:xfrm>
              <a:off x="3115917" y="157749"/>
              <a:ext cx="2899840" cy="2191436"/>
            </a:xfrm>
            <a:prstGeom prst="rect">
              <a:avLst/>
            </a:prstGeom>
          </p:spPr>
        </p:pic>
        <p:sp>
          <p:nvSpPr>
            <p:cNvPr id="26" name="object 5">
              <a:extLst>
                <a:ext uri="{FF2B5EF4-FFF2-40B4-BE49-F238E27FC236}">
                  <a16:creationId xmlns:a16="http://schemas.microsoft.com/office/drawing/2014/main" id="{5DE7C4B0-C6F1-9A34-AAAA-4DEB6A079048}"/>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27" name="object 6">
              <a:extLst>
                <a:ext uri="{FF2B5EF4-FFF2-40B4-BE49-F238E27FC236}">
                  <a16:creationId xmlns:a16="http://schemas.microsoft.com/office/drawing/2014/main" id="{9E352DA5-A0AE-D30D-53DD-28776697FADB}"/>
                </a:ext>
              </a:extLst>
            </p:cNvPr>
            <p:cNvPicPr/>
            <p:nvPr/>
          </p:nvPicPr>
          <p:blipFill>
            <a:blip r:embed="rId3" cstate="print"/>
            <a:stretch>
              <a:fillRect/>
            </a:stretch>
          </p:blipFill>
          <p:spPr>
            <a:xfrm>
              <a:off x="0" y="1"/>
              <a:ext cx="4038599" cy="3802099"/>
            </a:xfrm>
            <a:prstGeom prst="rect">
              <a:avLst/>
            </a:prstGeom>
          </p:spPr>
        </p:pic>
      </p:grpSp>
      <p:pic>
        <p:nvPicPr>
          <p:cNvPr id="28" name="object 2">
            <a:extLst>
              <a:ext uri="{FF2B5EF4-FFF2-40B4-BE49-F238E27FC236}">
                <a16:creationId xmlns:a16="http://schemas.microsoft.com/office/drawing/2014/main" id="{12F7D2B4-40AD-6345-CF40-0221A09473AC}"/>
              </a:ext>
            </a:extLst>
          </p:cNvPr>
          <p:cNvPicPr/>
          <p:nvPr/>
        </p:nvPicPr>
        <p:blipFill>
          <a:blip r:embed="rId4" cstate="print"/>
          <a:stretch>
            <a:fillRect/>
          </a:stretch>
        </p:blipFill>
        <p:spPr>
          <a:xfrm>
            <a:off x="-10469" y="5145868"/>
            <a:ext cx="1686765" cy="1204928"/>
          </a:xfrm>
          <a:prstGeom prst="rect">
            <a:avLst/>
          </a:prstGeom>
        </p:spPr>
      </p:pic>
      <p:sp>
        <p:nvSpPr>
          <p:cNvPr id="31" name="TextBox 30">
            <a:extLst>
              <a:ext uri="{FF2B5EF4-FFF2-40B4-BE49-F238E27FC236}">
                <a16:creationId xmlns:a16="http://schemas.microsoft.com/office/drawing/2014/main" id="{FA2ED21B-2576-CAAE-2872-1849E4E3CC78}"/>
              </a:ext>
            </a:extLst>
          </p:cNvPr>
          <p:cNvSpPr txBox="1"/>
          <p:nvPr/>
        </p:nvSpPr>
        <p:spPr>
          <a:xfrm>
            <a:off x="1882420" y="1415410"/>
            <a:ext cx="1327690" cy="369332"/>
          </a:xfrm>
          <a:prstGeom prst="rect">
            <a:avLst/>
          </a:prstGeom>
          <a:noFill/>
        </p:spPr>
        <p:txBody>
          <a:bodyPr wrap="square">
            <a:spAutoFit/>
          </a:bodyPr>
          <a:lstStyle/>
          <a:p>
            <a:r>
              <a:rPr lang="en-US" sz="1800" i="1" spc="-150" dirty="0">
                <a:solidFill>
                  <a:srgbClr val="FFFFFF"/>
                </a:solidFill>
                <a:latin typeface="Cambria"/>
                <a:cs typeface="Cambria"/>
              </a:rPr>
              <a:t>Technologies</a:t>
            </a:r>
            <a:endParaRPr lang="en-US" dirty="0"/>
          </a:p>
        </p:txBody>
      </p:sp>
      <p:sp>
        <p:nvSpPr>
          <p:cNvPr id="34" name="TextBox 33">
            <a:extLst>
              <a:ext uri="{FF2B5EF4-FFF2-40B4-BE49-F238E27FC236}">
                <a16:creationId xmlns:a16="http://schemas.microsoft.com/office/drawing/2014/main" id="{044F70A7-556C-C660-87BF-FB67EAA362F8}"/>
              </a:ext>
            </a:extLst>
          </p:cNvPr>
          <p:cNvSpPr txBox="1"/>
          <p:nvPr/>
        </p:nvSpPr>
        <p:spPr>
          <a:xfrm>
            <a:off x="7968521" y="1489661"/>
            <a:ext cx="1327690" cy="369332"/>
          </a:xfrm>
          <a:prstGeom prst="rect">
            <a:avLst/>
          </a:prstGeom>
          <a:noFill/>
        </p:spPr>
        <p:txBody>
          <a:bodyPr wrap="square">
            <a:spAutoFit/>
          </a:bodyPr>
          <a:lstStyle/>
          <a:p>
            <a:r>
              <a:rPr lang="en-US" sz="1800" i="1" spc="-150" dirty="0">
                <a:solidFill>
                  <a:srgbClr val="FFFFFF"/>
                </a:solidFill>
                <a:latin typeface="Cambria"/>
                <a:cs typeface="Cambria"/>
              </a:rPr>
              <a:t>Techniques</a:t>
            </a:r>
            <a:endParaRPr lang="en-US" dirty="0"/>
          </a:p>
        </p:txBody>
      </p:sp>
      <p:sp>
        <p:nvSpPr>
          <p:cNvPr id="36" name="TextBox 35">
            <a:extLst>
              <a:ext uri="{FF2B5EF4-FFF2-40B4-BE49-F238E27FC236}">
                <a16:creationId xmlns:a16="http://schemas.microsoft.com/office/drawing/2014/main" id="{AEEA93D3-09FB-52F2-71E9-536E41D99AC2}"/>
              </a:ext>
            </a:extLst>
          </p:cNvPr>
          <p:cNvSpPr txBox="1"/>
          <p:nvPr/>
        </p:nvSpPr>
        <p:spPr>
          <a:xfrm>
            <a:off x="8760296" y="352476"/>
            <a:ext cx="3148858" cy="369332"/>
          </a:xfrm>
          <a:prstGeom prst="rect">
            <a:avLst/>
          </a:prstGeom>
          <a:noFill/>
        </p:spPr>
        <p:txBody>
          <a:bodyPr wrap="square" rtlCol="0">
            <a:spAutoFit/>
          </a:bodyPr>
          <a:lstStyle/>
          <a:p>
            <a:r>
              <a:rPr lang="en-US" dirty="0"/>
              <a:t>Tools and Technologies</a:t>
            </a:r>
          </a:p>
        </p:txBody>
      </p:sp>
      <p:sp>
        <p:nvSpPr>
          <p:cNvPr id="2" name="TextBox 1">
            <a:extLst>
              <a:ext uri="{FF2B5EF4-FFF2-40B4-BE49-F238E27FC236}">
                <a16:creationId xmlns:a16="http://schemas.microsoft.com/office/drawing/2014/main" id="{164100E7-76C2-2448-E43C-2C03A5FB46CF}"/>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IT20659226  | </a:t>
            </a:r>
            <a:r>
              <a:rPr lang="en-US" dirty="0" err="1">
                <a:solidFill>
                  <a:schemeClr val="tx2">
                    <a:lumMod val="50000"/>
                  </a:schemeClr>
                </a:solidFill>
              </a:rPr>
              <a:t>M.G.K.Chethani</a:t>
            </a:r>
            <a:r>
              <a:rPr lang="en-US" dirty="0">
                <a:solidFill>
                  <a:schemeClr val="tx2">
                    <a:lumMod val="50000"/>
                  </a:schemeClr>
                </a:solidFill>
              </a:rPr>
              <a:t> | TMP-2023-24-001</a:t>
            </a:r>
          </a:p>
        </p:txBody>
      </p:sp>
      <p:sp>
        <p:nvSpPr>
          <p:cNvPr id="4" name="TextBox 3">
            <a:extLst>
              <a:ext uri="{FF2B5EF4-FFF2-40B4-BE49-F238E27FC236}">
                <a16:creationId xmlns:a16="http://schemas.microsoft.com/office/drawing/2014/main" id="{FC4DC52E-30C6-4B5B-06B2-6B4B9DF33259}"/>
              </a:ext>
            </a:extLst>
          </p:cNvPr>
          <p:cNvSpPr txBox="1"/>
          <p:nvPr/>
        </p:nvSpPr>
        <p:spPr>
          <a:xfrm>
            <a:off x="3503712" y="1402731"/>
            <a:ext cx="6102220" cy="2585323"/>
          </a:xfrm>
          <a:prstGeom prst="rect">
            <a:avLst/>
          </a:prstGeom>
          <a:noFill/>
        </p:spPr>
        <p:txBody>
          <a:bodyPr wrap="square">
            <a:spAutoFit/>
          </a:bodyPr>
          <a:lstStyle/>
          <a:p>
            <a:pPr marL="285750" indent="-285750">
              <a:buFont typeface="Arial" panose="020B0604020202020204" pitchFamily="34" charset="0"/>
              <a:buChar char="•"/>
            </a:pPr>
            <a:r>
              <a:rPr lang="en-GB" dirty="0">
                <a:solidFill>
                  <a:schemeClr val="accent6">
                    <a:lumMod val="50000"/>
                  </a:schemeClr>
                </a:solidFill>
                <a:latin typeface="Söhne"/>
              </a:rPr>
              <a:t>React </a:t>
            </a:r>
          </a:p>
          <a:p>
            <a:pPr marL="285750" indent="-285750">
              <a:buFont typeface="Arial" panose="020B0604020202020204" pitchFamily="34" charset="0"/>
              <a:buChar char="•"/>
            </a:pPr>
            <a:r>
              <a:rPr lang="en-GB" dirty="0">
                <a:solidFill>
                  <a:schemeClr val="accent6">
                    <a:lumMod val="50000"/>
                  </a:schemeClr>
                </a:solidFill>
                <a:latin typeface="Söhne"/>
              </a:rPr>
              <a:t>Express </a:t>
            </a:r>
            <a:r>
              <a:rPr lang="en-GB" dirty="0" err="1">
                <a:solidFill>
                  <a:schemeClr val="accent6">
                    <a:lumMod val="50000"/>
                  </a:schemeClr>
                </a:solidFill>
                <a:latin typeface="Söhne"/>
              </a:rPr>
              <a:t>Js</a:t>
            </a:r>
            <a:endParaRPr lang="en-GB" dirty="0">
              <a:solidFill>
                <a:schemeClr val="accent6">
                  <a:lumMod val="50000"/>
                </a:schemeClr>
              </a:solidFill>
              <a:latin typeface="Söhne"/>
            </a:endParaRPr>
          </a:p>
          <a:p>
            <a:pPr marL="285750" indent="-285750">
              <a:buFont typeface="Arial" panose="020B0604020202020204" pitchFamily="34" charset="0"/>
              <a:buChar char="•"/>
            </a:pPr>
            <a:r>
              <a:rPr lang="en-GB" dirty="0">
                <a:solidFill>
                  <a:schemeClr val="accent6">
                    <a:lumMod val="50000"/>
                  </a:schemeClr>
                </a:solidFill>
                <a:latin typeface="Söhne"/>
              </a:rPr>
              <a:t>MongoDB</a:t>
            </a:r>
          </a:p>
          <a:p>
            <a:pPr marL="285750" indent="-285750">
              <a:buFont typeface="Arial" panose="020B0604020202020204" pitchFamily="34" charset="0"/>
              <a:buChar char="•"/>
            </a:pPr>
            <a:r>
              <a:rPr lang="en-GB" dirty="0">
                <a:solidFill>
                  <a:schemeClr val="accent6">
                    <a:lumMod val="50000"/>
                  </a:schemeClr>
                </a:solidFill>
                <a:latin typeface="Söhne"/>
              </a:rPr>
              <a:t>Python</a:t>
            </a:r>
          </a:p>
          <a:p>
            <a:pPr marL="285750" indent="-285750">
              <a:buFont typeface="Arial" panose="020B0604020202020204" pitchFamily="34" charset="0"/>
              <a:buChar char="•"/>
            </a:pPr>
            <a:r>
              <a:rPr lang="en-GB" dirty="0">
                <a:solidFill>
                  <a:schemeClr val="accent6">
                    <a:lumMod val="50000"/>
                  </a:schemeClr>
                </a:solidFill>
                <a:latin typeface="Söhne"/>
              </a:rPr>
              <a:t>OWL (Web Ontology Language) - standard ontology language</a:t>
            </a:r>
          </a:p>
          <a:p>
            <a:pPr marL="285750" indent="-285750">
              <a:buFont typeface="Arial" panose="020B0604020202020204" pitchFamily="34" charset="0"/>
              <a:buChar char="•"/>
            </a:pPr>
            <a:r>
              <a:rPr lang="en-GB" dirty="0">
                <a:solidFill>
                  <a:schemeClr val="accent6">
                    <a:lumMod val="50000"/>
                  </a:schemeClr>
                </a:solidFill>
                <a:latin typeface="Söhne"/>
              </a:rPr>
              <a:t>Reinforcement learning algorithms</a:t>
            </a:r>
          </a:p>
          <a:p>
            <a:pPr marL="285750" indent="-285750">
              <a:buFont typeface="Arial" panose="020B0604020202020204" pitchFamily="34" charset="0"/>
              <a:buChar char="•"/>
            </a:pPr>
            <a:endParaRPr lang="en-GB" dirty="0">
              <a:solidFill>
                <a:schemeClr val="accent6">
                  <a:lumMod val="50000"/>
                </a:schemeClr>
              </a:solidFill>
              <a:latin typeface="Söhne"/>
            </a:endParaRPr>
          </a:p>
          <a:p>
            <a:pPr marL="285750" indent="-285750">
              <a:buFont typeface="Arial" panose="020B0604020202020204" pitchFamily="34" charset="0"/>
              <a:buChar char="•"/>
            </a:pPr>
            <a:endParaRPr lang="en-GB" dirty="0">
              <a:solidFill>
                <a:schemeClr val="accent6">
                  <a:lumMod val="50000"/>
                </a:schemeClr>
              </a:solidFill>
              <a:latin typeface="Söhne"/>
            </a:endParaRPr>
          </a:p>
        </p:txBody>
      </p:sp>
      <p:pic>
        <p:nvPicPr>
          <p:cNvPr id="9" name="Picture 8">
            <a:extLst>
              <a:ext uri="{FF2B5EF4-FFF2-40B4-BE49-F238E27FC236}">
                <a16:creationId xmlns:a16="http://schemas.microsoft.com/office/drawing/2014/main" id="{AB2DF20E-2AA4-9983-BCBF-4A302AD2D0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79023" y="1173020"/>
            <a:ext cx="1796337" cy="1796337"/>
          </a:xfrm>
          <a:prstGeom prst="rect">
            <a:avLst/>
          </a:prstGeom>
        </p:spPr>
      </p:pic>
      <p:pic>
        <p:nvPicPr>
          <p:cNvPr id="19" name="Picture 18">
            <a:extLst>
              <a:ext uri="{FF2B5EF4-FFF2-40B4-BE49-F238E27FC236}">
                <a16:creationId xmlns:a16="http://schemas.microsoft.com/office/drawing/2014/main" id="{023CAC59-947D-9295-73B2-00CEF087E8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7504" y="2957389"/>
            <a:ext cx="2167856" cy="2167856"/>
          </a:xfrm>
          <a:prstGeom prst="rect">
            <a:avLst/>
          </a:prstGeom>
        </p:spPr>
      </p:pic>
      <p:pic>
        <p:nvPicPr>
          <p:cNvPr id="23" name="Picture 22">
            <a:extLst>
              <a:ext uri="{FF2B5EF4-FFF2-40B4-BE49-F238E27FC236}">
                <a16:creationId xmlns:a16="http://schemas.microsoft.com/office/drawing/2014/main" id="{B6786C43-013C-708C-D1AD-4A44F6C923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4837" y="1479161"/>
            <a:ext cx="2229614" cy="2229614"/>
          </a:xfrm>
          <a:prstGeom prst="rect">
            <a:avLst/>
          </a:prstGeom>
        </p:spPr>
      </p:pic>
      <p:pic>
        <p:nvPicPr>
          <p:cNvPr id="33" name="Picture 32">
            <a:extLst>
              <a:ext uri="{FF2B5EF4-FFF2-40B4-BE49-F238E27FC236}">
                <a16:creationId xmlns:a16="http://schemas.microsoft.com/office/drawing/2014/main" id="{C9BB91EC-4265-B9DC-B54D-27FAAE670E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38873" y="4154382"/>
            <a:ext cx="2410594" cy="1607063"/>
          </a:xfrm>
          <a:prstGeom prst="rect">
            <a:avLst/>
          </a:prstGeom>
        </p:spPr>
      </p:pic>
      <p:pic>
        <p:nvPicPr>
          <p:cNvPr id="37" name="Picture 36">
            <a:extLst>
              <a:ext uri="{FF2B5EF4-FFF2-40B4-BE49-F238E27FC236}">
                <a16:creationId xmlns:a16="http://schemas.microsoft.com/office/drawing/2014/main" id="{63F11A2C-8CB8-3BED-6E1E-6FDBAFA59EF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4698" y="3708775"/>
            <a:ext cx="1952473" cy="1952473"/>
          </a:xfrm>
          <a:prstGeom prst="rect">
            <a:avLst/>
          </a:prstGeom>
        </p:spPr>
      </p:pic>
    </p:spTree>
    <p:extLst>
      <p:ext uri="{BB962C8B-B14F-4D97-AF65-F5344CB8AC3E}">
        <p14:creationId xmlns:p14="http://schemas.microsoft.com/office/powerpoint/2010/main" val="39471295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7E461F4-E6D8-4801-94AA-9B72FC99FFED}"/>
              </a:ext>
            </a:extLst>
          </p:cNvPr>
          <p:cNvSpPr>
            <a:spLocks noGrp="1"/>
          </p:cNvSpPr>
          <p:nvPr>
            <p:ph idx="1"/>
          </p:nvPr>
        </p:nvSpPr>
        <p:spPr>
          <a:xfrm>
            <a:off x="911424" y="1493836"/>
            <a:ext cx="6943328" cy="5181600"/>
          </a:xfrm>
        </p:spPr>
        <p:txBody>
          <a:bodyPr>
            <a:normAutofit/>
          </a:bodyPr>
          <a:lstStyle/>
          <a:p>
            <a:pPr marL="0" indent="0">
              <a:spcBef>
                <a:spcPts val="15"/>
              </a:spcBef>
              <a:buNone/>
            </a:pPr>
            <a:r>
              <a:rPr lang="en-US" sz="3200" dirty="0">
                <a:effectLst/>
                <a:latin typeface="Times New Roman" panose="02020603050405020304" pitchFamily="18" charset="0"/>
                <a:ea typeface="Times New Roman" panose="02020603050405020304" pitchFamily="18" charset="0"/>
              </a:rPr>
              <a:t> </a:t>
            </a:r>
            <a:endParaRPr lang="en-GB" sz="3200" dirty="0">
              <a:effectLst/>
              <a:latin typeface="Times New Roman" panose="02020603050405020304" pitchFamily="18" charset="0"/>
              <a:ea typeface="Times New Roman" panose="02020603050405020304" pitchFamily="18" charset="0"/>
            </a:endParaRPr>
          </a:p>
          <a:p>
            <a:pPr marL="0" indent="0">
              <a:buNone/>
            </a:pPr>
            <a:r>
              <a:rPr lang="en-US" sz="1900" dirty="0">
                <a:effectLst/>
                <a:latin typeface="Times New Roman" panose="02020603050405020304" pitchFamily="18" charset="0"/>
                <a:ea typeface="Times New Roman" panose="02020603050405020304" pitchFamily="18" charset="0"/>
              </a:rPr>
              <a:t> </a:t>
            </a:r>
            <a:endParaRPr lang="en-GB" sz="1900" dirty="0">
              <a:effectLst/>
              <a:latin typeface="Times New Roman" panose="02020603050405020304" pitchFamily="18" charset="0"/>
              <a:ea typeface="Times New Roman" panose="02020603050405020304" pitchFamily="18" charset="0"/>
            </a:endParaRPr>
          </a:p>
          <a:p>
            <a:pPr marL="0" indent="0">
              <a:buNone/>
            </a:pPr>
            <a:r>
              <a:rPr lang="en-US" sz="1900" dirty="0">
                <a:effectLst/>
                <a:latin typeface="Times New Roman" panose="02020603050405020304" pitchFamily="18" charset="0"/>
                <a:ea typeface="Times New Roman" panose="02020603050405020304" pitchFamily="18" charset="0"/>
              </a:rPr>
              <a:t> </a:t>
            </a:r>
            <a:endParaRPr lang="en-US" dirty="0"/>
          </a:p>
        </p:txBody>
      </p:sp>
      <p:grpSp>
        <p:nvGrpSpPr>
          <p:cNvPr id="24" name="object 3">
            <a:extLst>
              <a:ext uri="{FF2B5EF4-FFF2-40B4-BE49-F238E27FC236}">
                <a16:creationId xmlns:a16="http://schemas.microsoft.com/office/drawing/2014/main" id="{B7CFCE40-6EAC-5F38-A8BD-4B11C5125958}"/>
              </a:ext>
            </a:extLst>
          </p:cNvPr>
          <p:cNvGrpSpPr/>
          <p:nvPr/>
        </p:nvGrpSpPr>
        <p:grpSpPr>
          <a:xfrm>
            <a:off x="103183" y="364405"/>
            <a:ext cx="1906535" cy="1205017"/>
            <a:chOff x="0" y="1"/>
            <a:chExt cx="6015990" cy="3802379"/>
          </a:xfrm>
        </p:grpSpPr>
        <p:pic>
          <p:nvPicPr>
            <p:cNvPr id="25" name="object 4">
              <a:extLst>
                <a:ext uri="{FF2B5EF4-FFF2-40B4-BE49-F238E27FC236}">
                  <a16:creationId xmlns:a16="http://schemas.microsoft.com/office/drawing/2014/main" id="{14C66F9E-56DC-8D26-429C-3A26D2C70737}"/>
                </a:ext>
              </a:extLst>
            </p:cNvPr>
            <p:cNvPicPr/>
            <p:nvPr/>
          </p:nvPicPr>
          <p:blipFill>
            <a:blip r:embed="rId2" cstate="print"/>
            <a:stretch>
              <a:fillRect/>
            </a:stretch>
          </p:blipFill>
          <p:spPr>
            <a:xfrm>
              <a:off x="3115917" y="157749"/>
              <a:ext cx="2899840" cy="2191436"/>
            </a:xfrm>
            <a:prstGeom prst="rect">
              <a:avLst/>
            </a:prstGeom>
          </p:spPr>
        </p:pic>
        <p:sp>
          <p:nvSpPr>
            <p:cNvPr id="26" name="object 5">
              <a:extLst>
                <a:ext uri="{FF2B5EF4-FFF2-40B4-BE49-F238E27FC236}">
                  <a16:creationId xmlns:a16="http://schemas.microsoft.com/office/drawing/2014/main" id="{5DE7C4B0-C6F1-9A34-AAAA-4DEB6A079048}"/>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27" name="object 6">
              <a:extLst>
                <a:ext uri="{FF2B5EF4-FFF2-40B4-BE49-F238E27FC236}">
                  <a16:creationId xmlns:a16="http://schemas.microsoft.com/office/drawing/2014/main" id="{9E352DA5-A0AE-D30D-53DD-28776697FADB}"/>
                </a:ext>
              </a:extLst>
            </p:cNvPr>
            <p:cNvPicPr/>
            <p:nvPr/>
          </p:nvPicPr>
          <p:blipFill>
            <a:blip r:embed="rId3" cstate="print"/>
            <a:stretch>
              <a:fillRect/>
            </a:stretch>
          </p:blipFill>
          <p:spPr>
            <a:xfrm>
              <a:off x="0" y="1"/>
              <a:ext cx="4038599" cy="3802099"/>
            </a:xfrm>
            <a:prstGeom prst="rect">
              <a:avLst/>
            </a:prstGeom>
          </p:spPr>
        </p:pic>
      </p:grpSp>
      <p:pic>
        <p:nvPicPr>
          <p:cNvPr id="28" name="object 2">
            <a:extLst>
              <a:ext uri="{FF2B5EF4-FFF2-40B4-BE49-F238E27FC236}">
                <a16:creationId xmlns:a16="http://schemas.microsoft.com/office/drawing/2014/main" id="{12F7D2B4-40AD-6345-CF40-0221A09473AC}"/>
              </a:ext>
            </a:extLst>
          </p:cNvPr>
          <p:cNvPicPr/>
          <p:nvPr/>
        </p:nvPicPr>
        <p:blipFill>
          <a:blip r:embed="rId4" cstate="print"/>
          <a:stretch>
            <a:fillRect/>
          </a:stretch>
        </p:blipFill>
        <p:spPr>
          <a:xfrm>
            <a:off x="-10469" y="5145868"/>
            <a:ext cx="1686765" cy="1204928"/>
          </a:xfrm>
          <a:prstGeom prst="rect">
            <a:avLst/>
          </a:prstGeom>
        </p:spPr>
      </p:pic>
      <p:sp>
        <p:nvSpPr>
          <p:cNvPr id="31" name="TextBox 30">
            <a:extLst>
              <a:ext uri="{FF2B5EF4-FFF2-40B4-BE49-F238E27FC236}">
                <a16:creationId xmlns:a16="http://schemas.microsoft.com/office/drawing/2014/main" id="{FA2ED21B-2576-CAAE-2872-1849E4E3CC78}"/>
              </a:ext>
            </a:extLst>
          </p:cNvPr>
          <p:cNvSpPr txBox="1"/>
          <p:nvPr/>
        </p:nvSpPr>
        <p:spPr>
          <a:xfrm>
            <a:off x="1882420" y="1415410"/>
            <a:ext cx="1327690" cy="369332"/>
          </a:xfrm>
          <a:prstGeom prst="rect">
            <a:avLst/>
          </a:prstGeom>
          <a:noFill/>
        </p:spPr>
        <p:txBody>
          <a:bodyPr wrap="square">
            <a:spAutoFit/>
          </a:bodyPr>
          <a:lstStyle/>
          <a:p>
            <a:r>
              <a:rPr lang="en-US" sz="1800" i="1" spc="-150" dirty="0">
                <a:solidFill>
                  <a:srgbClr val="FFFFFF"/>
                </a:solidFill>
                <a:latin typeface="Cambria"/>
                <a:cs typeface="Cambria"/>
              </a:rPr>
              <a:t>Technologies</a:t>
            </a:r>
            <a:endParaRPr lang="en-US" dirty="0"/>
          </a:p>
        </p:txBody>
      </p:sp>
      <p:sp>
        <p:nvSpPr>
          <p:cNvPr id="34" name="TextBox 33">
            <a:extLst>
              <a:ext uri="{FF2B5EF4-FFF2-40B4-BE49-F238E27FC236}">
                <a16:creationId xmlns:a16="http://schemas.microsoft.com/office/drawing/2014/main" id="{044F70A7-556C-C660-87BF-FB67EAA362F8}"/>
              </a:ext>
            </a:extLst>
          </p:cNvPr>
          <p:cNvSpPr txBox="1"/>
          <p:nvPr/>
        </p:nvSpPr>
        <p:spPr>
          <a:xfrm>
            <a:off x="7968521" y="1489661"/>
            <a:ext cx="1327690" cy="369332"/>
          </a:xfrm>
          <a:prstGeom prst="rect">
            <a:avLst/>
          </a:prstGeom>
          <a:noFill/>
        </p:spPr>
        <p:txBody>
          <a:bodyPr wrap="square">
            <a:spAutoFit/>
          </a:bodyPr>
          <a:lstStyle/>
          <a:p>
            <a:r>
              <a:rPr lang="en-US" sz="1800" i="1" spc="-150" dirty="0">
                <a:solidFill>
                  <a:srgbClr val="FFFFFF"/>
                </a:solidFill>
                <a:latin typeface="Cambria"/>
                <a:cs typeface="Cambria"/>
              </a:rPr>
              <a:t>Techniques</a:t>
            </a:r>
            <a:endParaRPr lang="en-US" dirty="0"/>
          </a:p>
        </p:txBody>
      </p:sp>
      <p:sp>
        <p:nvSpPr>
          <p:cNvPr id="36" name="TextBox 35">
            <a:extLst>
              <a:ext uri="{FF2B5EF4-FFF2-40B4-BE49-F238E27FC236}">
                <a16:creationId xmlns:a16="http://schemas.microsoft.com/office/drawing/2014/main" id="{AEEA93D3-09FB-52F2-71E9-536E41D99AC2}"/>
              </a:ext>
            </a:extLst>
          </p:cNvPr>
          <p:cNvSpPr txBox="1"/>
          <p:nvPr/>
        </p:nvSpPr>
        <p:spPr>
          <a:xfrm>
            <a:off x="7032104" y="275980"/>
            <a:ext cx="4269823" cy="369332"/>
          </a:xfrm>
          <a:prstGeom prst="rect">
            <a:avLst/>
          </a:prstGeom>
          <a:noFill/>
        </p:spPr>
        <p:txBody>
          <a:bodyPr wrap="none" rtlCol="0">
            <a:spAutoFit/>
          </a:bodyPr>
          <a:lstStyle/>
          <a:p>
            <a:r>
              <a:rPr lang="en-US" sz="1800" spc="-5" dirty="0"/>
              <a:t>Functional, Non-Functional Requirements</a:t>
            </a:r>
            <a:endParaRPr lang="en-US" dirty="0"/>
          </a:p>
        </p:txBody>
      </p:sp>
      <p:pic>
        <p:nvPicPr>
          <p:cNvPr id="14" name="object 27">
            <a:extLst>
              <a:ext uri="{FF2B5EF4-FFF2-40B4-BE49-F238E27FC236}">
                <a16:creationId xmlns:a16="http://schemas.microsoft.com/office/drawing/2014/main" id="{9A98422F-BAC7-9170-6030-7D3D6D12F2F9}"/>
              </a:ext>
            </a:extLst>
          </p:cNvPr>
          <p:cNvPicPr/>
          <p:nvPr/>
        </p:nvPicPr>
        <p:blipFill>
          <a:blip r:embed="rId5" cstate="print"/>
          <a:stretch>
            <a:fillRect/>
          </a:stretch>
        </p:blipFill>
        <p:spPr>
          <a:xfrm>
            <a:off x="5581366" y="4650061"/>
            <a:ext cx="1769231" cy="1605229"/>
          </a:xfrm>
          <a:prstGeom prst="rect">
            <a:avLst/>
          </a:prstGeom>
        </p:spPr>
      </p:pic>
      <p:sp>
        <p:nvSpPr>
          <p:cNvPr id="16" name="object 19">
            <a:extLst>
              <a:ext uri="{FF2B5EF4-FFF2-40B4-BE49-F238E27FC236}">
                <a16:creationId xmlns:a16="http://schemas.microsoft.com/office/drawing/2014/main" id="{E8BFE96D-DED1-B1FB-10F2-C72D82807B93}"/>
              </a:ext>
            </a:extLst>
          </p:cNvPr>
          <p:cNvSpPr/>
          <p:nvPr/>
        </p:nvSpPr>
        <p:spPr>
          <a:xfrm>
            <a:off x="1150310" y="1321873"/>
            <a:ext cx="2713442" cy="700216"/>
          </a:xfrm>
          <a:custGeom>
            <a:avLst/>
            <a:gdLst/>
            <a:ahLst/>
            <a:cxnLst/>
            <a:rect l="l" t="t" r="r" b="b"/>
            <a:pathLst>
              <a:path w="4178300" h="1078230">
                <a:moveTo>
                  <a:pt x="277285" y="1078190"/>
                </a:moveTo>
                <a:lnTo>
                  <a:pt x="224846" y="1076970"/>
                </a:lnTo>
                <a:lnTo>
                  <a:pt x="172474" y="1074252"/>
                </a:lnTo>
                <a:lnTo>
                  <a:pt x="120239" y="1070070"/>
                </a:lnTo>
                <a:lnTo>
                  <a:pt x="75149" y="1051840"/>
                </a:lnTo>
                <a:lnTo>
                  <a:pt x="61346" y="1005115"/>
                </a:lnTo>
                <a:lnTo>
                  <a:pt x="44016" y="793706"/>
                </a:lnTo>
                <a:lnTo>
                  <a:pt x="39863" y="740853"/>
                </a:lnTo>
                <a:lnTo>
                  <a:pt x="35983" y="688001"/>
                </a:lnTo>
                <a:lnTo>
                  <a:pt x="32477" y="635148"/>
                </a:lnTo>
                <a:lnTo>
                  <a:pt x="29446" y="582296"/>
                </a:lnTo>
                <a:lnTo>
                  <a:pt x="25215" y="526547"/>
                </a:lnTo>
                <a:lnTo>
                  <a:pt x="19159" y="471034"/>
                </a:lnTo>
                <a:lnTo>
                  <a:pt x="12396" y="415697"/>
                </a:lnTo>
                <a:lnTo>
                  <a:pt x="6046" y="360478"/>
                </a:lnTo>
                <a:lnTo>
                  <a:pt x="1226" y="305318"/>
                </a:lnTo>
                <a:lnTo>
                  <a:pt x="517" y="294288"/>
                </a:lnTo>
                <a:lnTo>
                  <a:pt x="19" y="272228"/>
                </a:lnTo>
                <a:lnTo>
                  <a:pt x="0" y="261198"/>
                </a:lnTo>
                <a:lnTo>
                  <a:pt x="2837" y="245304"/>
                </a:lnTo>
                <a:lnTo>
                  <a:pt x="10735" y="231478"/>
                </a:lnTo>
                <a:lnTo>
                  <a:pt x="22774" y="220869"/>
                </a:lnTo>
                <a:lnTo>
                  <a:pt x="38034" y="214626"/>
                </a:lnTo>
                <a:lnTo>
                  <a:pt x="42942" y="212175"/>
                </a:lnTo>
                <a:lnTo>
                  <a:pt x="47850" y="210950"/>
                </a:lnTo>
                <a:lnTo>
                  <a:pt x="52757" y="210950"/>
                </a:lnTo>
                <a:lnTo>
                  <a:pt x="106014" y="203290"/>
                </a:lnTo>
                <a:lnTo>
                  <a:pt x="157660" y="189196"/>
                </a:lnTo>
                <a:lnTo>
                  <a:pt x="208386" y="170966"/>
                </a:lnTo>
                <a:lnTo>
                  <a:pt x="258881" y="150897"/>
                </a:lnTo>
                <a:lnTo>
                  <a:pt x="289478" y="140786"/>
                </a:lnTo>
                <a:lnTo>
                  <a:pt x="352051" y="126079"/>
                </a:lnTo>
                <a:lnTo>
                  <a:pt x="434049" y="114834"/>
                </a:lnTo>
                <a:lnTo>
                  <a:pt x="484178" y="109407"/>
                </a:lnTo>
                <a:lnTo>
                  <a:pt x="534371" y="104922"/>
                </a:lnTo>
                <a:lnTo>
                  <a:pt x="584586" y="101103"/>
                </a:lnTo>
                <a:lnTo>
                  <a:pt x="734929" y="90844"/>
                </a:lnTo>
                <a:lnTo>
                  <a:pt x="790141" y="86295"/>
                </a:lnTo>
                <a:lnTo>
                  <a:pt x="845353" y="82981"/>
                </a:lnTo>
                <a:lnTo>
                  <a:pt x="900565" y="80962"/>
                </a:lnTo>
                <a:lnTo>
                  <a:pt x="955777" y="80295"/>
                </a:lnTo>
                <a:lnTo>
                  <a:pt x="1010988" y="81040"/>
                </a:lnTo>
                <a:lnTo>
                  <a:pt x="1066929" y="83146"/>
                </a:lnTo>
                <a:lnTo>
                  <a:pt x="1122639" y="85942"/>
                </a:lnTo>
                <a:lnTo>
                  <a:pt x="1178349" y="89657"/>
                </a:lnTo>
                <a:lnTo>
                  <a:pt x="1234289" y="94521"/>
                </a:lnTo>
                <a:lnTo>
                  <a:pt x="1290227" y="97904"/>
                </a:lnTo>
                <a:lnTo>
                  <a:pt x="1346107" y="99227"/>
                </a:lnTo>
                <a:lnTo>
                  <a:pt x="1401868" y="98492"/>
                </a:lnTo>
                <a:lnTo>
                  <a:pt x="1457453" y="95698"/>
                </a:lnTo>
                <a:lnTo>
                  <a:pt x="1512802" y="90844"/>
                </a:lnTo>
                <a:lnTo>
                  <a:pt x="1564335" y="85878"/>
                </a:lnTo>
                <a:lnTo>
                  <a:pt x="1615883" y="81212"/>
                </a:lnTo>
                <a:lnTo>
                  <a:pt x="1667460" y="77035"/>
                </a:lnTo>
                <a:lnTo>
                  <a:pt x="1719079" y="73533"/>
                </a:lnTo>
                <a:lnTo>
                  <a:pt x="1770756" y="70893"/>
                </a:lnTo>
                <a:lnTo>
                  <a:pt x="1822505" y="69301"/>
                </a:lnTo>
                <a:lnTo>
                  <a:pt x="1874341" y="68945"/>
                </a:lnTo>
                <a:lnTo>
                  <a:pt x="1926277" y="70010"/>
                </a:lnTo>
                <a:lnTo>
                  <a:pt x="1979667" y="72652"/>
                </a:lnTo>
                <a:lnTo>
                  <a:pt x="2033173" y="76444"/>
                </a:lnTo>
                <a:lnTo>
                  <a:pt x="2086908" y="80695"/>
                </a:lnTo>
                <a:lnTo>
                  <a:pt x="2140989" y="84717"/>
                </a:lnTo>
                <a:lnTo>
                  <a:pt x="2188317" y="86651"/>
                </a:lnTo>
                <a:lnTo>
                  <a:pt x="2235781" y="87531"/>
                </a:lnTo>
                <a:lnTo>
                  <a:pt x="2283313" y="87321"/>
                </a:lnTo>
                <a:lnTo>
                  <a:pt x="2330845" y="85988"/>
                </a:lnTo>
                <a:lnTo>
                  <a:pt x="2378309" y="83497"/>
                </a:lnTo>
                <a:lnTo>
                  <a:pt x="2478512" y="75765"/>
                </a:lnTo>
                <a:lnTo>
                  <a:pt x="2583851" y="66667"/>
                </a:lnTo>
                <a:lnTo>
                  <a:pt x="2636550" y="62441"/>
                </a:lnTo>
                <a:lnTo>
                  <a:pt x="2689426" y="58980"/>
                </a:lnTo>
                <a:lnTo>
                  <a:pt x="2794279" y="52780"/>
                </a:lnTo>
                <a:lnTo>
                  <a:pt x="2951886" y="44488"/>
                </a:lnTo>
                <a:lnTo>
                  <a:pt x="3161793" y="34468"/>
                </a:lnTo>
                <a:lnTo>
                  <a:pt x="3505333" y="17311"/>
                </a:lnTo>
                <a:lnTo>
                  <a:pt x="3555944" y="14189"/>
                </a:lnTo>
                <a:lnTo>
                  <a:pt x="3657166" y="7487"/>
                </a:lnTo>
                <a:lnTo>
                  <a:pt x="3707776" y="5055"/>
                </a:lnTo>
                <a:lnTo>
                  <a:pt x="3735191" y="5112"/>
                </a:lnTo>
                <a:lnTo>
                  <a:pt x="3789559" y="7985"/>
                </a:lnTo>
                <a:lnTo>
                  <a:pt x="3816973" y="8732"/>
                </a:lnTo>
                <a:lnTo>
                  <a:pt x="3834457" y="8138"/>
                </a:lnTo>
                <a:lnTo>
                  <a:pt x="3869424" y="5112"/>
                </a:lnTo>
                <a:lnTo>
                  <a:pt x="3886908" y="3829"/>
                </a:lnTo>
                <a:lnTo>
                  <a:pt x="3930886" y="1168"/>
                </a:lnTo>
                <a:lnTo>
                  <a:pt x="3974633" y="0"/>
                </a:lnTo>
                <a:lnTo>
                  <a:pt x="4018381" y="2278"/>
                </a:lnTo>
                <a:lnTo>
                  <a:pt x="4062359" y="9957"/>
                </a:lnTo>
                <a:lnTo>
                  <a:pt x="4079305" y="13404"/>
                </a:lnTo>
                <a:lnTo>
                  <a:pt x="4114120" y="17540"/>
                </a:lnTo>
                <a:lnTo>
                  <a:pt x="4153880" y="29356"/>
                </a:lnTo>
                <a:lnTo>
                  <a:pt x="4177690" y="82266"/>
                </a:lnTo>
                <a:lnTo>
                  <a:pt x="4178161" y="130670"/>
                </a:lnTo>
                <a:lnTo>
                  <a:pt x="4177690" y="323702"/>
                </a:lnTo>
                <a:lnTo>
                  <a:pt x="4176690" y="373820"/>
                </a:lnTo>
                <a:lnTo>
                  <a:pt x="4173873" y="423707"/>
                </a:lnTo>
                <a:lnTo>
                  <a:pt x="4169510" y="473402"/>
                </a:lnTo>
                <a:lnTo>
                  <a:pt x="4163875" y="522946"/>
                </a:lnTo>
                <a:lnTo>
                  <a:pt x="4157241" y="572379"/>
                </a:lnTo>
                <a:lnTo>
                  <a:pt x="4149879" y="621741"/>
                </a:lnTo>
                <a:lnTo>
                  <a:pt x="4126159" y="769807"/>
                </a:lnTo>
                <a:lnTo>
                  <a:pt x="4110209" y="832311"/>
                </a:lnTo>
                <a:lnTo>
                  <a:pt x="4087204" y="866933"/>
                </a:lnTo>
                <a:lnTo>
                  <a:pt x="4047635" y="881334"/>
                </a:lnTo>
                <a:lnTo>
                  <a:pt x="3991810" y="884857"/>
                </a:lnTo>
                <a:lnTo>
                  <a:pt x="3794888" y="892823"/>
                </a:lnTo>
                <a:lnTo>
                  <a:pt x="3747947" y="894996"/>
                </a:lnTo>
                <a:lnTo>
                  <a:pt x="3700937" y="897646"/>
                </a:lnTo>
                <a:lnTo>
                  <a:pt x="3653791" y="900943"/>
                </a:lnTo>
                <a:lnTo>
                  <a:pt x="3605931" y="904541"/>
                </a:lnTo>
                <a:lnTo>
                  <a:pt x="3558012" y="909139"/>
                </a:lnTo>
                <a:lnTo>
                  <a:pt x="3461762" y="919453"/>
                </a:lnTo>
                <a:lnTo>
                  <a:pt x="3413313" y="924228"/>
                </a:lnTo>
                <a:lnTo>
                  <a:pt x="3361320" y="928886"/>
                </a:lnTo>
                <a:lnTo>
                  <a:pt x="3309312" y="932769"/>
                </a:lnTo>
                <a:lnTo>
                  <a:pt x="3257275" y="935905"/>
                </a:lnTo>
                <a:lnTo>
                  <a:pt x="3205196" y="938322"/>
                </a:lnTo>
                <a:lnTo>
                  <a:pt x="3153058" y="940051"/>
                </a:lnTo>
                <a:lnTo>
                  <a:pt x="3100849" y="941118"/>
                </a:lnTo>
                <a:lnTo>
                  <a:pt x="3048554" y="941554"/>
                </a:lnTo>
                <a:lnTo>
                  <a:pt x="2945854" y="941386"/>
                </a:lnTo>
                <a:lnTo>
                  <a:pt x="2947081" y="937709"/>
                </a:lnTo>
                <a:lnTo>
                  <a:pt x="2894942" y="938680"/>
                </a:lnTo>
                <a:lnTo>
                  <a:pt x="2790801" y="940007"/>
                </a:lnTo>
                <a:lnTo>
                  <a:pt x="2738867" y="940978"/>
                </a:lnTo>
                <a:lnTo>
                  <a:pt x="2687069" y="942561"/>
                </a:lnTo>
                <a:lnTo>
                  <a:pt x="2635441" y="945063"/>
                </a:lnTo>
                <a:lnTo>
                  <a:pt x="2580843" y="949125"/>
                </a:lnTo>
                <a:lnTo>
                  <a:pt x="2526245" y="953869"/>
                </a:lnTo>
                <a:lnTo>
                  <a:pt x="2471646" y="959157"/>
                </a:lnTo>
                <a:lnTo>
                  <a:pt x="2417048" y="964853"/>
                </a:lnTo>
                <a:lnTo>
                  <a:pt x="2307851" y="976927"/>
                </a:lnTo>
                <a:lnTo>
                  <a:pt x="2255269" y="983037"/>
                </a:lnTo>
                <a:lnTo>
                  <a:pt x="2097521" y="1003297"/>
                </a:lnTo>
                <a:lnTo>
                  <a:pt x="2044938" y="1009835"/>
                </a:lnTo>
                <a:lnTo>
                  <a:pt x="1992356" y="1015838"/>
                </a:lnTo>
                <a:lnTo>
                  <a:pt x="1939773" y="1021048"/>
                </a:lnTo>
                <a:lnTo>
                  <a:pt x="1835062" y="1029800"/>
                </a:lnTo>
                <a:lnTo>
                  <a:pt x="1730269" y="1037866"/>
                </a:lnTo>
                <a:lnTo>
                  <a:pt x="1677818" y="1041541"/>
                </a:lnTo>
                <a:lnTo>
                  <a:pt x="1625316" y="1044923"/>
                </a:lnTo>
                <a:lnTo>
                  <a:pt x="1572753" y="1047973"/>
                </a:lnTo>
                <a:lnTo>
                  <a:pt x="1520120" y="1050650"/>
                </a:lnTo>
                <a:lnTo>
                  <a:pt x="1467406" y="1052912"/>
                </a:lnTo>
                <a:lnTo>
                  <a:pt x="1413703" y="1054459"/>
                </a:lnTo>
                <a:lnTo>
                  <a:pt x="1359894" y="1055085"/>
                </a:lnTo>
                <a:lnTo>
                  <a:pt x="1306020" y="1055067"/>
                </a:lnTo>
                <a:lnTo>
                  <a:pt x="1144441" y="1053941"/>
                </a:lnTo>
                <a:lnTo>
                  <a:pt x="930625" y="1054332"/>
                </a:lnTo>
                <a:lnTo>
                  <a:pt x="823882" y="1055036"/>
                </a:lnTo>
                <a:lnTo>
                  <a:pt x="770510" y="1055689"/>
                </a:lnTo>
                <a:lnTo>
                  <a:pt x="717139" y="1056601"/>
                </a:lnTo>
                <a:lnTo>
                  <a:pt x="663768" y="1057815"/>
                </a:lnTo>
                <a:lnTo>
                  <a:pt x="618116" y="1059344"/>
                </a:lnTo>
                <a:lnTo>
                  <a:pt x="572406" y="1062109"/>
                </a:lnTo>
                <a:lnTo>
                  <a:pt x="480573" y="1069227"/>
                </a:lnTo>
                <a:lnTo>
                  <a:pt x="382097" y="1075999"/>
                </a:lnTo>
                <a:lnTo>
                  <a:pt x="329725" y="1077878"/>
                </a:lnTo>
                <a:lnTo>
                  <a:pt x="277285" y="1078190"/>
                </a:lnTo>
                <a:close/>
              </a:path>
            </a:pathLst>
          </a:custGeom>
          <a:solidFill>
            <a:srgbClr val="986D56"/>
          </a:solidFill>
        </p:spPr>
        <p:txBody>
          <a:bodyPr wrap="square" lIns="0" tIns="0" rIns="0" bIns="0" rtlCol="0"/>
          <a:lstStyle/>
          <a:p>
            <a:endParaRPr/>
          </a:p>
        </p:txBody>
      </p:sp>
      <p:sp>
        <p:nvSpPr>
          <p:cNvPr id="18" name="object 26">
            <a:extLst>
              <a:ext uri="{FF2B5EF4-FFF2-40B4-BE49-F238E27FC236}">
                <a16:creationId xmlns:a16="http://schemas.microsoft.com/office/drawing/2014/main" id="{AA3FD8CE-8139-0940-8875-A7F1DF064220}"/>
              </a:ext>
            </a:extLst>
          </p:cNvPr>
          <p:cNvSpPr txBox="1"/>
          <p:nvPr/>
        </p:nvSpPr>
        <p:spPr>
          <a:xfrm>
            <a:off x="1105863" y="1405293"/>
            <a:ext cx="2597150" cy="393954"/>
          </a:xfrm>
          <a:prstGeom prst="rect">
            <a:avLst/>
          </a:prstGeom>
        </p:spPr>
        <p:txBody>
          <a:bodyPr vert="horz" wrap="square" lIns="0" tIns="163195" rIns="0" bIns="0" rtlCol="0">
            <a:spAutoFit/>
          </a:bodyPr>
          <a:lstStyle/>
          <a:p>
            <a:pPr marL="12700" marR="5080" indent="250825">
              <a:lnSpc>
                <a:spcPct val="74000"/>
              </a:lnSpc>
              <a:spcBef>
                <a:spcPts val="1285"/>
              </a:spcBef>
            </a:pPr>
            <a:r>
              <a:rPr sz="2000" spc="-105" dirty="0">
                <a:solidFill>
                  <a:srgbClr val="FFFFFF"/>
                </a:solidFill>
                <a:latin typeface="Cambria"/>
                <a:cs typeface="Cambria"/>
              </a:rPr>
              <a:t>Functional </a:t>
            </a:r>
            <a:r>
              <a:rPr sz="2000" spc="-100" dirty="0">
                <a:solidFill>
                  <a:srgbClr val="FFFFFF"/>
                </a:solidFill>
                <a:latin typeface="Cambria"/>
                <a:cs typeface="Cambria"/>
              </a:rPr>
              <a:t> </a:t>
            </a:r>
            <a:r>
              <a:rPr sz="2000" spc="-170" dirty="0">
                <a:solidFill>
                  <a:srgbClr val="FFFFFF"/>
                </a:solidFill>
                <a:latin typeface="Cambria"/>
                <a:cs typeface="Cambria"/>
              </a:rPr>
              <a:t>R</a:t>
            </a:r>
            <a:r>
              <a:rPr sz="2000" spc="-320" dirty="0">
                <a:solidFill>
                  <a:srgbClr val="FFFFFF"/>
                </a:solidFill>
                <a:latin typeface="Cambria"/>
                <a:cs typeface="Cambria"/>
              </a:rPr>
              <a:t>e</a:t>
            </a:r>
            <a:r>
              <a:rPr sz="2000" spc="-350" dirty="0">
                <a:solidFill>
                  <a:srgbClr val="FFFFFF"/>
                </a:solidFill>
                <a:latin typeface="Cambria"/>
                <a:cs typeface="Cambria"/>
              </a:rPr>
              <a:t>q</a:t>
            </a:r>
            <a:r>
              <a:rPr sz="2000" spc="-395" dirty="0">
                <a:solidFill>
                  <a:srgbClr val="FFFFFF"/>
                </a:solidFill>
                <a:latin typeface="Cambria"/>
                <a:cs typeface="Cambria"/>
              </a:rPr>
              <a:t>u</a:t>
            </a:r>
            <a:r>
              <a:rPr sz="2000" spc="-50" dirty="0">
                <a:solidFill>
                  <a:srgbClr val="FFFFFF"/>
                </a:solidFill>
                <a:latin typeface="Cambria"/>
                <a:cs typeface="Cambria"/>
              </a:rPr>
              <a:t>i</a:t>
            </a:r>
            <a:r>
              <a:rPr sz="2000" spc="95" dirty="0">
                <a:solidFill>
                  <a:srgbClr val="FFFFFF"/>
                </a:solidFill>
                <a:latin typeface="Cambria"/>
                <a:cs typeface="Cambria"/>
              </a:rPr>
              <a:t>r</a:t>
            </a:r>
            <a:r>
              <a:rPr sz="2000" spc="-320" dirty="0">
                <a:solidFill>
                  <a:srgbClr val="FFFFFF"/>
                </a:solidFill>
                <a:latin typeface="Cambria"/>
                <a:cs typeface="Cambria"/>
              </a:rPr>
              <a:t>e</a:t>
            </a:r>
            <a:r>
              <a:rPr sz="2000" spc="-735" dirty="0">
                <a:solidFill>
                  <a:srgbClr val="FFFFFF"/>
                </a:solidFill>
                <a:latin typeface="Cambria"/>
                <a:cs typeface="Cambria"/>
              </a:rPr>
              <a:t>m</a:t>
            </a:r>
            <a:r>
              <a:rPr sz="2000" spc="-320" dirty="0">
                <a:solidFill>
                  <a:srgbClr val="FFFFFF"/>
                </a:solidFill>
                <a:latin typeface="Cambria"/>
                <a:cs typeface="Cambria"/>
              </a:rPr>
              <a:t>e</a:t>
            </a:r>
            <a:r>
              <a:rPr sz="2000" spc="-114" dirty="0">
                <a:solidFill>
                  <a:srgbClr val="FFFFFF"/>
                </a:solidFill>
                <a:latin typeface="Cambria"/>
                <a:cs typeface="Cambria"/>
              </a:rPr>
              <a:t>n</a:t>
            </a:r>
            <a:r>
              <a:rPr sz="2000" spc="270" dirty="0">
                <a:solidFill>
                  <a:srgbClr val="FFFFFF"/>
                </a:solidFill>
                <a:latin typeface="Cambria"/>
                <a:cs typeface="Cambria"/>
              </a:rPr>
              <a:t>t</a:t>
            </a:r>
            <a:r>
              <a:rPr sz="2000" spc="-340" dirty="0">
                <a:solidFill>
                  <a:srgbClr val="FFFFFF"/>
                </a:solidFill>
                <a:latin typeface="Cambria"/>
                <a:cs typeface="Cambria"/>
              </a:rPr>
              <a:t>s</a:t>
            </a:r>
            <a:endParaRPr sz="2000" dirty="0">
              <a:latin typeface="Cambria"/>
              <a:cs typeface="Cambria"/>
            </a:endParaRPr>
          </a:p>
        </p:txBody>
      </p:sp>
      <p:pic>
        <p:nvPicPr>
          <p:cNvPr id="20" name="object 12">
            <a:extLst>
              <a:ext uri="{FF2B5EF4-FFF2-40B4-BE49-F238E27FC236}">
                <a16:creationId xmlns:a16="http://schemas.microsoft.com/office/drawing/2014/main" id="{6B45F9DD-6DA0-37B0-9AE6-B738F1DD6CA9}"/>
              </a:ext>
            </a:extLst>
          </p:cNvPr>
          <p:cNvPicPr/>
          <p:nvPr/>
        </p:nvPicPr>
        <p:blipFill>
          <a:blip r:embed="rId6" cstate="print"/>
          <a:stretch>
            <a:fillRect/>
          </a:stretch>
        </p:blipFill>
        <p:spPr>
          <a:xfrm>
            <a:off x="1282825" y="1557426"/>
            <a:ext cx="3650434" cy="3978701"/>
          </a:xfrm>
          <a:prstGeom prst="rect">
            <a:avLst/>
          </a:prstGeom>
        </p:spPr>
      </p:pic>
      <p:sp>
        <p:nvSpPr>
          <p:cNvPr id="21" name="object 19">
            <a:extLst>
              <a:ext uri="{FF2B5EF4-FFF2-40B4-BE49-F238E27FC236}">
                <a16:creationId xmlns:a16="http://schemas.microsoft.com/office/drawing/2014/main" id="{350C72A2-E3A8-8F07-8F22-77E533934EE2}"/>
              </a:ext>
            </a:extLst>
          </p:cNvPr>
          <p:cNvSpPr/>
          <p:nvPr/>
        </p:nvSpPr>
        <p:spPr>
          <a:xfrm>
            <a:off x="7443781" y="1209264"/>
            <a:ext cx="3393089" cy="700216"/>
          </a:xfrm>
          <a:custGeom>
            <a:avLst/>
            <a:gdLst/>
            <a:ahLst/>
            <a:cxnLst/>
            <a:rect l="l" t="t" r="r" b="b"/>
            <a:pathLst>
              <a:path w="4178300" h="1078230">
                <a:moveTo>
                  <a:pt x="277285" y="1078190"/>
                </a:moveTo>
                <a:lnTo>
                  <a:pt x="224846" y="1076970"/>
                </a:lnTo>
                <a:lnTo>
                  <a:pt x="172474" y="1074252"/>
                </a:lnTo>
                <a:lnTo>
                  <a:pt x="120239" y="1070070"/>
                </a:lnTo>
                <a:lnTo>
                  <a:pt x="75149" y="1051840"/>
                </a:lnTo>
                <a:lnTo>
                  <a:pt x="61346" y="1005115"/>
                </a:lnTo>
                <a:lnTo>
                  <a:pt x="44016" y="793706"/>
                </a:lnTo>
                <a:lnTo>
                  <a:pt x="39863" y="740853"/>
                </a:lnTo>
                <a:lnTo>
                  <a:pt x="35983" y="688001"/>
                </a:lnTo>
                <a:lnTo>
                  <a:pt x="32477" y="635148"/>
                </a:lnTo>
                <a:lnTo>
                  <a:pt x="29446" y="582296"/>
                </a:lnTo>
                <a:lnTo>
                  <a:pt x="25215" y="526547"/>
                </a:lnTo>
                <a:lnTo>
                  <a:pt x="19159" y="471034"/>
                </a:lnTo>
                <a:lnTo>
                  <a:pt x="12396" y="415697"/>
                </a:lnTo>
                <a:lnTo>
                  <a:pt x="6046" y="360478"/>
                </a:lnTo>
                <a:lnTo>
                  <a:pt x="1226" y="305318"/>
                </a:lnTo>
                <a:lnTo>
                  <a:pt x="517" y="294288"/>
                </a:lnTo>
                <a:lnTo>
                  <a:pt x="19" y="272228"/>
                </a:lnTo>
                <a:lnTo>
                  <a:pt x="0" y="261198"/>
                </a:lnTo>
                <a:lnTo>
                  <a:pt x="2837" y="245304"/>
                </a:lnTo>
                <a:lnTo>
                  <a:pt x="10735" y="231478"/>
                </a:lnTo>
                <a:lnTo>
                  <a:pt x="22774" y="220869"/>
                </a:lnTo>
                <a:lnTo>
                  <a:pt x="38034" y="214626"/>
                </a:lnTo>
                <a:lnTo>
                  <a:pt x="42942" y="212175"/>
                </a:lnTo>
                <a:lnTo>
                  <a:pt x="47850" y="210950"/>
                </a:lnTo>
                <a:lnTo>
                  <a:pt x="52757" y="210950"/>
                </a:lnTo>
                <a:lnTo>
                  <a:pt x="106014" y="203290"/>
                </a:lnTo>
                <a:lnTo>
                  <a:pt x="157660" y="189196"/>
                </a:lnTo>
                <a:lnTo>
                  <a:pt x="208386" y="170966"/>
                </a:lnTo>
                <a:lnTo>
                  <a:pt x="258881" y="150897"/>
                </a:lnTo>
                <a:lnTo>
                  <a:pt x="289478" y="140786"/>
                </a:lnTo>
                <a:lnTo>
                  <a:pt x="352051" y="126079"/>
                </a:lnTo>
                <a:lnTo>
                  <a:pt x="434049" y="114834"/>
                </a:lnTo>
                <a:lnTo>
                  <a:pt x="484178" y="109407"/>
                </a:lnTo>
                <a:lnTo>
                  <a:pt x="534371" y="104922"/>
                </a:lnTo>
                <a:lnTo>
                  <a:pt x="584586" y="101103"/>
                </a:lnTo>
                <a:lnTo>
                  <a:pt x="734929" y="90844"/>
                </a:lnTo>
                <a:lnTo>
                  <a:pt x="790141" y="86295"/>
                </a:lnTo>
                <a:lnTo>
                  <a:pt x="845353" y="82981"/>
                </a:lnTo>
                <a:lnTo>
                  <a:pt x="900565" y="80962"/>
                </a:lnTo>
                <a:lnTo>
                  <a:pt x="955777" y="80295"/>
                </a:lnTo>
                <a:lnTo>
                  <a:pt x="1010988" y="81040"/>
                </a:lnTo>
                <a:lnTo>
                  <a:pt x="1066929" y="83146"/>
                </a:lnTo>
                <a:lnTo>
                  <a:pt x="1122639" y="85942"/>
                </a:lnTo>
                <a:lnTo>
                  <a:pt x="1178349" y="89657"/>
                </a:lnTo>
                <a:lnTo>
                  <a:pt x="1234289" y="94521"/>
                </a:lnTo>
                <a:lnTo>
                  <a:pt x="1290227" y="97904"/>
                </a:lnTo>
                <a:lnTo>
                  <a:pt x="1346107" y="99227"/>
                </a:lnTo>
                <a:lnTo>
                  <a:pt x="1401868" y="98492"/>
                </a:lnTo>
                <a:lnTo>
                  <a:pt x="1457453" y="95698"/>
                </a:lnTo>
                <a:lnTo>
                  <a:pt x="1512802" y="90844"/>
                </a:lnTo>
                <a:lnTo>
                  <a:pt x="1564335" y="85878"/>
                </a:lnTo>
                <a:lnTo>
                  <a:pt x="1615883" y="81212"/>
                </a:lnTo>
                <a:lnTo>
                  <a:pt x="1667460" y="77035"/>
                </a:lnTo>
                <a:lnTo>
                  <a:pt x="1719079" y="73533"/>
                </a:lnTo>
                <a:lnTo>
                  <a:pt x="1770756" y="70893"/>
                </a:lnTo>
                <a:lnTo>
                  <a:pt x="1822505" y="69301"/>
                </a:lnTo>
                <a:lnTo>
                  <a:pt x="1874341" y="68945"/>
                </a:lnTo>
                <a:lnTo>
                  <a:pt x="1926277" y="70010"/>
                </a:lnTo>
                <a:lnTo>
                  <a:pt x="1979667" y="72652"/>
                </a:lnTo>
                <a:lnTo>
                  <a:pt x="2033173" y="76444"/>
                </a:lnTo>
                <a:lnTo>
                  <a:pt x="2086908" y="80695"/>
                </a:lnTo>
                <a:lnTo>
                  <a:pt x="2140989" y="84717"/>
                </a:lnTo>
                <a:lnTo>
                  <a:pt x="2188317" y="86651"/>
                </a:lnTo>
                <a:lnTo>
                  <a:pt x="2235781" y="87531"/>
                </a:lnTo>
                <a:lnTo>
                  <a:pt x="2283313" y="87321"/>
                </a:lnTo>
                <a:lnTo>
                  <a:pt x="2330845" y="85988"/>
                </a:lnTo>
                <a:lnTo>
                  <a:pt x="2378309" y="83497"/>
                </a:lnTo>
                <a:lnTo>
                  <a:pt x="2478512" y="75765"/>
                </a:lnTo>
                <a:lnTo>
                  <a:pt x="2583851" y="66667"/>
                </a:lnTo>
                <a:lnTo>
                  <a:pt x="2636550" y="62441"/>
                </a:lnTo>
                <a:lnTo>
                  <a:pt x="2689426" y="58980"/>
                </a:lnTo>
                <a:lnTo>
                  <a:pt x="2794279" y="52780"/>
                </a:lnTo>
                <a:lnTo>
                  <a:pt x="2951886" y="44488"/>
                </a:lnTo>
                <a:lnTo>
                  <a:pt x="3161793" y="34468"/>
                </a:lnTo>
                <a:lnTo>
                  <a:pt x="3505333" y="17311"/>
                </a:lnTo>
                <a:lnTo>
                  <a:pt x="3555944" y="14189"/>
                </a:lnTo>
                <a:lnTo>
                  <a:pt x="3657166" y="7487"/>
                </a:lnTo>
                <a:lnTo>
                  <a:pt x="3707776" y="5055"/>
                </a:lnTo>
                <a:lnTo>
                  <a:pt x="3735191" y="5112"/>
                </a:lnTo>
                <a:lnTo>
                  <a:pt x="3789559" y="7985"/>
                </a:lnTo>
                <a:lnTo>
                  <a:pt x="3816973" y="8732"/>
                </a:lnTo>
                <a:lnTo>
                  <a:pt x="3834457" y="8138"/>
                </a:lnTo>
                <a:lnTo>
                  <a:pt x="3869424" y="5112"/>
                </a:lnTo>
                <a:lnTo>
                  <a:pt x="3886908" y="3829"/>
                </a:lnTo>
                <a:lnTo>
                  <a:pt x="3930886" y="1168"/>
                </a:lnTo>
                <a:lnTo>
                  <a:pt x="3974633" y="0"/>
                </a:lnTo>
                <a:lnTo>
                  <a:pt x="4018381" y="2278"/>
                </a:lnTo>
                <a:lnTo>
                  <a:pt x="4062359" y="9957"/>
                </a:lnTo>
                <a:lnTo>
                  <a:pt x="4079305" y="13404"/>
                </a:lnTo>
                <a:lnTo>
                  <a:pt x="4114120" y="17540"/>
                </a:lnTo>
                <a:lnTo>
                  <a:pt x="4153880" y="29356"/>
                </a:lnTo>
                <a:lnTo>
                  <a:pt x="4177690" y="82266"/>
                </a:lnTo>
                <a:lnTo>
                  <a:pt x="4178161" y="130670"/>
                </a:lnTo>
                <a:lnTo>
                  <a:pt x="4177690" y="323702"/>
                </a:lnTo>
                <a:lnTo>
                  <a:pt x="4176690" y="373820"/>
                </a:lnTo>
                <a:lnTo>
                  <a:pt x="4173873" y="423707"/>
                </a:lnTo>
                <a:lnTo>
                  <a:pt x="4169510" y="473402"/>
                </a:lnTo>
                <a:lnTo>
                  <a:pt x="4163875" y="522946"/>
                </a:lnTo>
                <a:lnTo>
                  <a:pt x="4157241" y="572379"/>
                </a:lnTo>
                <a:lnTo>
                  <a:pt x="4149879" y="621741"/>
                </a:lnTo>
                <a:lnTo>
                  <a:pt x="4126159" y="769807"/>
                </a:lnTo>
                <a:lnTo>
                  <a:pt x="4110209" y="832311"/>
                </a:lnTo>
                <a:lnTo>
                  <a:pt x="4087204" y="866933"/>
                </a:lnTo>
                <a:lnTo>
                  <a:pt x="4047635" y="881334"/>
                </a:lnTo>
                <a:lnTo>
                  <a:pt x="3991810" y="884857"/>
                </a:lnTo>
                <a:lnTo>
                  <a:pt x="3794888" y="892823"/>
                </a:lnTo>
                <a:lnTo>
                  <a:pt x="3747947" y="894996"/>
                </a:lnTo>
                <a:lnTo>
                  <a:pt x="3700937" y="897646"/>
                </a:lnTo>
                <a:lnTo>
                  <a:pt x="3653791" y="900943"/>
                </a:lnTo>
                <a:lnTo>
                  <a:pt x="3605931" y="904541"/>
                </a:lnTo>
                <a:lnTo>
                  <a:pt x="3558012" y="909139"/>
                </a:lnTo>
                <a:lnTo>
                  <a:pt x="3461762" y="919453"/>
                </a:lnTo>
                <a:lnTo>
                  <a:pt x="3413313" y="924228"/>
                </a:lnTo>
                <a:lnTo>
                  <a:pt x="3361320" y="928886"/>
                </a:lnTo>
                <a:lnTo>
                  <a:pt x="3309312" y="932769"/>
                </a:lnTo>
                <a:lnTo>
                  <a:pt x="3257275" y="935905"/>
                </a:lnTo>
                <a:lnTo>
                  <a:pt x="3205196" y="938322"/>
                </a:lnTo>
                <a:lnTo>
                  <a:pt x="3153058" y="940051"/>
                </a:lnTo>
                <a:lnTo>
                  <a:pt x="3100849" y="941118"/>
                </a:lnTo>
                <a:lnTo>
                  <a:pt x="3048554" y="941554"/>
                </a:lnTo>
                <a:lnTo>
                  <a:pt x="2945854" y="941386"/>
                </a:lnTo>
                <a:lnTo>
                  <a:pt x="2947081" y="937709"/>
                </a:lnTo>
                <a:lnTo>
                  <a:pt x="2894942" y="938680"/>
                </a:lnTo>
                <a:lnTo>
                  <a:pt x="2790801" y="940007"/>
                </a:lnTo>
                <a:lnTo>
                  <a:pt x="2738867" y="940978"/>
                </a:lnTo>
                <a:lnTo>
                  <a:pt x="2687069" y="942561"/>
                </a:lnTo>
                <a:lnTo>
                  <a:pt x="2635441" y="945063"/>
                </a:lnTo>
                <a:lnTo>
                  <a:pt x="2580843" y="949125"/>
                </a:lnTo>
                <a:lnTo>
                  <a:pt x="2526245" y="953869"/>
                </a:lnTo>
                <a:lnTo>
                  <a:pt x="2471646" y="959157"/>
                </a:lnTo>
                <a:lnTo>
                  <a:pt x="2417048" y="964853"/>
                </a:lnTo>
                <a:lnTo>
                  <a:pt x="2307851" y="976927"/>
                </a:lnTo>
                <a:lnTo>
                  <a:pt x="2255269" y="983037"/>
                </a:lnTo>
                <a:lnTo>
                  <a:pt x="2097521" y="1003297"/>
                </a:lnTo>
                <a:lnTo>
                  <a:pt x="2044938" y="1009835"/>
                </a:lnTo>
                <a:lnTo>
                  <a:pt x="1992356" y="1015838"/>
                </a:lnTo>
                <a:lnTo>
                  <a:pt x="1939773" y="1021048"/>
                </a:lnTo>
                <a:lnTo>
                  <a:pt x="1835062" y="1029800"/>
                </a:lnTo>
                <a:lnTo>
                  <a:pt x="1730269" y="1037866"/>
                </a:lnTo>
                <a:lnTo>
                  <a:pt x="1677818" y="1041541"/>
                </a:lnTo>
                <a:lnTo>
                  <a:pt x="1625316" y="1044923"/>
                </a:lnTo>
                <a:lnTo>
                  <a:pt x="1572753" y="1047973"/>
                </a:lnTo>
                <a:lnTo>
                  <a:pt x="1520120" y="1050650"/>
                </a:lnTo>
                <a:lnTo>
                  <a:pt x="1467406" y="1052912"/>
                </a:lnTo>
                <a:lnTo>
                  <a:pt x="1413703" y="1054459"/>
                </a:lnTo>
                <a:lnTo>
                  <a:pt x="1359894" y="1055085"/>
                </a:lnTo>
                <a:lnTo>
                  <a:pt x="1306020" y="1055067"/>
                </a:lnTo>
                <a:lnTo>
                  <a:pt x="1144441" y="1053941"/>
                </a:lnTo>
                <a:lnTo>
                  <a:pt x="930625" y="1054332"/>
                </a:lnTo>
                <a:lnTo>
                  <a:pt x="823882" y="1055036"/>
                </a:lnTo>
                <a:lnTo>
                  <a:pt x="770510" y="1055689"/>
                </a:lnTo>
                <a:lnTo>
                  <a:pt x="717139" y="1056601"/>
                </a:lnTo>
                <a:lnTo>
                  <a:pt x="663768" y="1057815"/>
                </a:lnTo>
                <a:lnTo>
                  <a:pt x="618116" y="1059344"/>
                </a:lnTo>
                <a:lnTo>
                  <a:pt x="572406" y="1062109"/>
                </a:lnTo>
                <a:lnTo>
                  <a:pt x="480573" y="1069227"/>
                </a:lnTo>
                <a:lnTo>
                  <a:pt x="382097" y="1075999"/>
                </a:lnTo>
                <a:lnTo>
                  <a:pt x="329725" y="1077878"/>
                </a:lnTo>
                <a:lnTo>
                  <a:pt x="277285" y="1078190"/>
                </a:lnTo>
                <a:close/>
              </a:path>
            </a:pathLst>
          </a:custGeom>
          <a:solidFill>
            <a:srgbClr val="986D56"/>
          </a:solidFill>
        </p:spPr>
        <p:txBody>
          <a:bodyPr wrap="square" lIns="0" tIns="0" rIns="0" bIns="0" rtlCol="0"/>
          <a:lstStyle/>
          <a:p>
            <a:endParaRPr/>
          </a:p>
        </p:txBody>
      </p:sp>
      <p:sp>
        <p:nvSpPr>
          <p:cNvPr id="22" name="object 26">
            <a:extLst>
              <a:ext uri="{FF2B5EF4-FFF2-40B4-BE49-F238E27FC236}">
                <a16:creationId xmlns:a16="http://schemas.microsoft.com/office/drawing/2014/main" id="{0DDB89A2-9125-9269-E5B3-2923E05C783C}"/>
              </a:ext>
            </a:extLst>
          </p:cNvPr>
          <p:cNvSpPr txBox="1"/>
          <p:nvPr/>
        </p:nvSpPr>
        <p:spPr>
          <a:xfrm>
            <a:off x="7399334" y="1292684"/>
            <a:ext cx="3437537" cy="393954"/>
          </a:xfrm>
          <a:prstGeom prst="rect">
            <a:avLst/>
          </a:prstGeom>
        </p:spPr>
        <p:txBody>
          <a:bodyPr vert="horz" wrap="square" lIns="0" tIns="163195" rIns="0" bIns="0" rtlCol="0">
            <a:spAutoFit/>
          </a:bodyPr>
          <a:lstStyle/>
          <a:p>
            <a:pPr marL="12700" marR="5080" indent="250825">
              <a:lnSpc>
                <a:spcPct val="74000"/>
              </a:lnSpc>
              <a:spcBef>
                <a:spcPts val="1285"/>
              </a:spcBef>
            </a:pPr>
            <a:r>
              <a:rPr lang="en-US" sz="2000" spc="-105" dirty="0">
                <a:solidFill>
                  <a:srgbClr val="FFFFFF"/>
                </a:solidFill>
                <a:latin typeface="Cambria"/>
                <a:cs typeface="Cambria"/>
              </a:rPr>
              <a:t>Non - </a:t>
            </a:r>
            <a:r>
              <a:rPr sz="2000" spc="-105" dirty="0">
                <a:solidFill>
                  <a:srgbClr val="FFFFFF"/>
                </a:solidFill>
                <a:latin typeface="Cambria"/>
                <a:cs typeface="Cambria"/>
              </a:rPr>
              <a:t>Functional </a:t>
            </a:r>
            <a:r>
              <a:rPr sz="2000" spc="-100" dirty="0">
                <a:solidFill>
                  <a:srgbClr val="FFFFFF"/>
                </a:solidFill>
                <a:latin typeface="Cambria"/>
                <a:cs typeface="Cambria"/>
              </a:rPr>
              <a:t> </a:t>
            </a:r>
            <a:r>
              <a:rPr sz="2000" spc="-170" dirty="0">
                <a:solidFill>
                  <a:srgbClr val="FFFFFF"/>
                </a:solidFill>
                <a:latin typeface="Cambria"/>
                <a:cs typeface="Cambria"/>
              </a:rPr>
              <a:t>R</a:t>
            </a:r>
            <a:r>
              <a:rPr sz="2000" spc="-320" dirty="0">
                <a:solidFill>
                  <a:srgbClr val="FFFFFF"/>
                </a:solidFill>
                <a:latin typeface="Cambria"/>
                <a:cs typeface="Cambria"/>
              </a:rPr>
              <a:t>e</a:t>
            </a:r>
            <a:r>
              <a:rPr sz="2000" spc="-350" dirty="0">
                <a:solidFill>
                  <a:srgbClr val="FFFFFF"/>
                </a:solidFill>
                <a:latin typeface="Cambria"/>
                <a:cs typeface="Cambria"/>
              </a:rPr>
              <a:t>q</a:t>
            </a:r>
            <a:r>
              <a:rPr sz="2000" spc="-395" dirty="0">
                <a:solidFill>
                  <a:srgbClr val="FFFFFF"/>
                </a:solidFill>
                <a:latin typeface="Cambria"/>
                <a:cs typeface="Cambria"/>
              </a:rPr>
              <a:t>u</a:t>
            </a:r>
            <a:r>
              <a:rPr sz="2000" spc="-50" dirty="0">
                <a:solidFill>
                  <a:srgbClr val="FFFFFF"/>
                </a:solidFill>
                <a:latin typeface="Cambria"/>
                <a:cs typeface="Cambria"/>
              </a:rPr>
              <a:t>i</a:t>
            </a:r>
            <a:r>
              <a:rPr sz="2000" spc="95" dirty="0">
                <a:solidFill>
                  <a:srgbClr val="FFFFFF"/>
                </a:solidFill>
                <a:latin typeface="Cambria"/>
                <a:cs typeface="Cambria"/>
              </a:rPr>
              <a:t>r</a:t>
            </a:r>
            <a:r>
              <a:rPr sz="2000" spc="-320" dirty="0">
                <a:solidFill>
                  <a:srgbClr val="FFFFFF"/>
                </a:solidFill>
                <a:latin typeface="Cambria"/>
                <a:cs typeface="Cambria"/>
              </a:rPr>
              <a:t>e</a:t>
            </a:r>
            <a:r>
              <a:rPr sz="2000" spc="-735" dirty="0">
                <a:solidFill>
                  <a:srgbClr val="FFFFFF"/>
                </a:solidFill>
                <a:latin typeface="Cambria"/>
                <a:cs typeface="Cambria"/>
              </a:rPr>
              <a:t>m</a:t>
            </a:r>
            <a:r>
              <a:rPr sz="2000" spc="-320" dirty="0">
                <a:solidFill>
                  <a:srgbClr val="FFFFFF"/>
                </a:solidFill>
                <a:latin typeface="Cambria"/>
                <a:cs typeface="Cambria"/>
              </a:rPr>
              <a:t>e</a:t>
            </a:r>
            <a:r>
              <a:rPr sz="2000" spc="-114" dirty="0">
                <a:solidFill>
                  <a:srgbClr val="FFFFFF"/>
                </a:solidFill>
                <a:latin typeface="Cambria"/>
                <a:cs typeface="Cambria"/>
              </a:rPr>
              <a:t>n</a:t>
            </a:r>
            <a:r>
              <a:rPr sz="2000" spc="270" dirty="0">
                <a:solidFill>
                  <a:srgbClr val="FFFFFF"/>
                </a:solidFill>
                <a:latin typeface="Cambria"/>
                <a:cs typeface="Cambria"/>
              </a:rPr>
              <a:t>t</a:t>
            </a:r>
            <a:r>
              <a:rPr sz="2000" spc="-340" dirty="0">
                <a:solidFill>
                  <a:srgbClr val="FFFFFF"/>
                </a:solidFill>
                <a:latin typeface="Cambria"/>
                <a:cs typeface="Cambria"/>
              </a:rPr>
              <a:t>s</a:t>
            </a:r>
            <a:endParaRPr sz="2000" dirty="0">
              <a:latin typeface="Cambria"/>
              <a:cs typeface="Cambria"/>
            </a:endParaRPr>
          </a:p>
        </p:txBody>
      </p:sp>
      <p:pic>
        <p:nvPicPr>
          <p:cNvPr id="23" name="object 12">
            <a:extLst>
              <a:ext uri="{FF2B5EF4-FFF2-40B4-BE49-F238E27FC236}">
                <a16:creationId xmlns:a16="http://schemas.microsoft.com/office/drawing/2014/main" id="{EEFFDAD6-A333-E5D3-7ECA-0B9C26399B44}"/>
              </a:ext>
            </a:extLst>
          </p:cNvPr>
          <p:cNvPicPr/>
          <p:nvPr/>
        </p:nvPicPr>
        <p:blipFill>
          <a:blip r:embed="rId6" cstate="print"/>
          <a:stretch>
            <a:fillRect/>
          </a:stretch>
        </p:blipFill>
        <p:spPr>
          <a:xfrm>
            <a:off x="7443780" y="1586615"/>
            <a:ext cx="3947010" cy="3978701"/>
          </a:xfrm>
          <a:prstGeom prst="rect">
            <a:avLst/>
          </a:prstGeom>
        </p:spPr>
      </p:pic>
      <p:sp>
        <p:nvSpPr>
          <p:cNvPr id="2" name="TextBox 1">
            <a:extLst>
              <a:ext uri="{FF2B5EF4-FFF2-40B4-BE49-F238E27FC236}">
                <a16:creationId xmlns:a16="http://schemas.microsoft.com/office/drawing/2014/main" id="{F99651FC-2372-BBB5-320B-A91B467B8E92}"/>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IT20659226  | </a:t>
            </a:r>
            <a:r>
              <a:rPr lang="en-US" dirty="0" err="1">
                <a:solidFill>
                  <a:schemeClr val="tx2">
                    <a:lumMod val="50000"/>
                  </a:schemeClr>
                </a:solidFill>
              </a:rPr>
              <a:t>M.G.K.Chethani</a:t>
            </a:r>
            <a:r>
              <a:rPr lang="en-US" dirty="0">
                <a:solidFill>
                  <a:schemeClr val="tx2">
                    <a:lumMod val="50000"/>
                  </a:schemeClr>
                </a:solidFill>
              </a:rPr>
              <a:t> | TMP-2023-24-001</a:t>
            </a:r>
          </a:p>
        </p:txBody>
      </p:sp>
      <p:sp>
        <p:nvSpPr>
          <p:cNvPr id="5" name="TextBox 4">
            <a:extLst>
              <a:ext uri="{FF2B5EF4-FFF2-40B4-BE49-F238E27FC236}">
                <a16:creationId xmlns:a16="http://schemas.microsoft.com/office/drawing/2014/main" id="{71AB3D79-3607-8BC9-D8E6-15EF8121EEE8}"/>
              </a:ext>
            </a:extLst>
          </p:cNvPr>
          <p:cNvSpPr txBox="1"/>
          <p:nvPr/>
        </p:nvSpPr>
        <p:spPr>
          <a:xfrm>
            <a:off x="7693860" y="2516239"/>
            <a:ext cx="2813373" cy="2362185"/>
          </a:xfrm>
          <a:prstGeom prst="rect">
            <a:avLst/>
          </a:prstGeom>
          <a:noFill/>
        </p:spPr>
        <p:txBody>
          <a:bodyPr wrap="square">
            <a:spAutoFit/>
          </a:bodyPr>
          <a:lstStyle/>
          <a:p>
            <a:pPr marL="12700">
              <a:lnSpc>
                <a:spcPct val="100000"/>
              </a:lnSpc>
              <a:spcBef>
                <a:spcPts val="2310"/>
              </a:spcBef>
            </a:pPr>
            <a:r>
              <a:rPr lang="en-US" sz="1800" b="1" spc="130" dirty="0">
                <a:latin typeface="Arial" panose="020B0604020202020204" pitchFamily="34" charset="0"/>
                <a:cs typeface="Arial" panose="020B0604020202020204" pitchFamily="34" charset="0"/>
              </a:rPr>
              <a:t>User-friendly</a:t>
            </a:r>
            <a:r>
              <a:rPr lang="en-US" sz="1800" b="1" dirty="0">
                <a:latin typeface="Arial" panose="020B0604020202020204" pitchFamily="34" charset="0"/>
                <a:cs typeface="Arial" panose="020B0604020202020204" pitchFamily="34" charset="0"/>
              </a:rPr>
              <a:t> </a:t>
            </a:r>
            <a:r>
              <a:rPr lang="en-US" sz="1800" b="1" spc="135" dirty="0">
                <a:latin typeface="Arial" panose="020B0604020202020204" pitchFamily="34" charset="0"/>
                <a:cs typeface="Arial" panose="020B0604020202020204" pitchFamily="34" charset="0"/>
              </a:rPr>
              <a:t>interfaces</a:t>
            </a:r>
          </a:p>
          <a:p>
            <a:pPr marL="12700">
              <a:spcBef>
                <a:spcPts val="2310"/>
              </a:spcBef>
            </a:pPr>
            <a:r>
              <a:rPr lang="en-US" b="1" dirty="0">
                <a:latin typeface="Arial" panose="020B0604020202020204" pitchFamily="34" charset="0"/>
                <a:cs typeface="Arial" panose="020B0604020202020204" pitchFamily="34" charset="0"/>
              </a:rPr>
              <a:t>Availability</a:t>
            </a:r>
          </a:p>
          <a:p>
            <a:pPr marL="12700">
              <a:lnSpc>
                <a:spcPct val="100000"/>
              </a:lnSpc>
              <a:spcBef>
                <a:spcPts val="2310"/>
              </a:spcBef>
            </a:pPr>
            <a:r>
              <a:rPr lang="en-US" b="1" dirty="0">
                <a:latin typeface="Arial" panose="020B0604020202020204" pitchFamily="34" charset="0"/>
                <a:cs typeface="Arial" panose="020B0604020202020204" pitchFamily="34" charset="0"/>
              </a:rPr>
              <a:t>Scalability</a:t>
            </a:r>
            <a:endParaRPr lang="en-US" b="1" spc="135" dirty="0">
              <a:latin typeface="Arial" panose="020B0604020202020204" pitchFamily="34" charset="0"/>
              <a:cs typeface="Arial" panose="020B0604020202020204" pitchFamily="34" charset="0"/>
            </a:endParaRPr>
          </a:p>
          <a:p>
            <a:pPr marL="12700">
              <a:lnSpc>
                <a:spcPct val="100000"/>
              </a:lnSpc>
              <a:spcBef>
                <a:spcPts val="2310"/>
              </a:spcBef>
            </a:pPr>
            <a:r>
              <a:rPr lang="en-US" b="1" dirty="0">
                <a:latin typeface="Arial" panose="020B0604020202020204" pitchFamily="34" charset="0"/>
                <a:cs typeface="Arial" panose="020B0604020202020204" pitchFamily="34" charset="0"/>
              </a:rPr>
              <a:t>Security</a:t>
            </a:r>
            <a:endParaRPr lang="en-US" sz="18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70F42D7-F391-72D5-4670-CF05CD774130}"/>
              </a:ext>
            </a:extLst>
          </p:cNvPr>
          <p:cNvSpPr txBox="1"/>
          <p:nvPr/>
        </p:nvSpPr>
        <p:spPr>
          <a:xfrm>
            <a:off x="1477871" y="2459781"/>
            <a:ext cx="3455388" cy="3139321"/>
          </a:xfrm>
          <a:prstGeom prst="rect">
            <a:avLst/>
          </a:prstGeom>
          <a:noFill/>
        </p:spPr>
        <p:txBody>
          <a:bodyPr wrap="square">
            <a:spAutoFit/>
          </a:bodyPr>
          <a:lstStyle/>
          <a:p>
            <a:r>
              <a:rPr lang="en-US" b="1" spc="130" dirty="0">
                <a:latin typeface="Arial" panose="020B0604020202020204" pitchFamily="34" charset="0"/>
                <a:cs typeface="Arial" panose="020B0604020202020204" pitchFamily="34" charset="0"/>
              </a:rPr>
              <a:t>Data collecting and analyzing</a:t>
            </a:r>
          </a:p>
          <a:p>
            <a:endParaRPr lang="en-US" b="1" spc="130" dirty="0">
              <a:latin typeface="Adobe Devanagari"/>
              <a:cs typeface="Trebuchet MS"/>
            </a:endParaRPr>
          </a:p>
          <a:p>
            <a:r>
              <a:rPr lang="en-US" sz="1800" b="1" dirty="0">
                <a:effectLst/>
                <a:latin typeface="Arial" panose="020B0604020202020204" pitchFamily="34" charset="0"/>
                <a:ea typeface="Arial" panose="020B0604020202020204" pitchFamily="34" charset="0"/>
              </a:rPr>
              <a:t>Knowledge Update and Adaptation</a:t>
            </a:r>
            <a:endParaRPr lang="en-US" b="1" dirty="0">
              <a:latin typeface="Arial" panose="020B0604020202020204" pitchFamily="34" charset="0"/>
              <a:cs typeface="Arial" panose="020B0604020202020204" pitchFamily="34" charset="0"/>
            </a:endParaRPr>
          </a:p>
          <a:p>
            <a:endParaRPr lang="en-US" b="1" spc="130" dirty="0">
              <a:latin typeface="Adobe Devanagari"/>
              <a:cs typeface="Trebuchet MS"/>
            </a:endParaRPr>
          </a:p>
          <a:p>
            <a:r>
              <a:rPr lang="en-US" sz="1800" b="1" dirty="0">
                <a:effectLst/>
                <a:latin typeface="Arial" panose="020B0604020202020204" pitchFamily="34" charset="0"/>
                <a:ea typeface="Arial" panose="020B0604020202020204" pitchFamily="34" charset="0"/>
              </a:rPr>
              <a:t>Knowledge Based decision making</a:t>
            </a:r>
            <a:endParaRPr lang="en-US" b="1" dirty="0">
              <a:latin typeface="Arial" panose="020B0604020202020204" pitchFamily="34" charset="0"/>
              <a:cs typeface="Arial" panose="020B0604020202020204" pitchFamily="34" charset="0"/>
            </a:endParaRPr>
          </a:p>
          <a:p>
            <a:endParaRPr lang="en-US" b="1" spc="130" dirty="0">
              <a:latin typeface="Adobe Devanagari"/>
              <a:cs typeface="Trebuchet MS"/>
            </a:endParaRPr>
          </a:p>
          <a:p>
            <a:endParaRPr lang="en-US" sz="1800" b="1" spc="130" dirty="0">
              <a:latin typeface="Adobe Devanagari"/>
              <a:cs typeface="Trebuchet MS"/>
            </a:endParaRPr>
          </a:p>
          <a:p>
            <a:endParaRPr lang="en-US" dirty="0"/>
          </a:p>
        </p:txBody>
      </p:sp>
    </p:spTree>
    <p:extLst>
      <p:ext uri="{BB962C8B-B14F-4D97-AF65-F5344CB8AC3E}">
        <p14:creationId xmlns:p14="http://schemas.microsoft.com/office/powerpoint/2010/main" val="39546627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object 3">
            <a:extLst>
              <a:ext uri="{FF2B5EF4-FFF2-40B4-BE49-F238E27FC236}">
                <a16:creationId xmlns:a16="http://schemas.microsoft.com/office/drawing/2014/main" id="{B7CFCE40-6EAC-5F38-A8BD-4B11C5125958}"/>
              </a:ext>
            </a:extLst>
          </p:cNvPr>
          <p:cNvGrpSpPr/>
          <p:nvPr/>
        </p:nvGrpSpPr>
        <p:grpSpPr>
          <a:xfrm>
            <a:off x="103183" y="364405"/>
            <a:ext cx="1906535" cy="1205017"/>
            <a:chOff x="0" y="1"/>
            <a:chExt cx="6015990" cy="3802379"/>
          </a:xfrm>
        </p:grpSpPr>
        <p:pic>
          <p:nvPicPr>
            <p:cNvPr id="25" name="object 4">
              <a:extLst>
                <a:ext uri="{FF2B5EF4-FFF2-40B4-BE49-F238E27FC236}">
                  <a16:creationId xmlns:a16="http://schemas.microsoft.com/office/drawing/2014/main" id="{14C66F9E-56DC-8D26-429C-3A26D2C70737}"/>
                </a:ext>
              </a:extLst>
            </p:cNvPr>
            <p:cNvPicPr/>
            <p:nvPr/>
          </p:nvPicPr>
          <p:blipFill>
            <a:blip r:embed="rId2" cstate="print"/>
            <a:stretch>
              <a:fillRect/>
            </a:stretch>
          </p:blipFill>
          <p:spPr>
            <a:xfrm>
              <a:off x="3115917" y="157749"/>
              <a:ext cx="2899840" cy="2191436"/>
            </a:xfrm>
            <a:prstGeom prst="rect">
              <a:avLst/>
            </a:prstGeom>
          </p:spPr>
        </p:pic>
        <p:sp>
          <p:nvSpPr>
            <p:cNvPr id="26" name="object 5">
              <a:extLst>
                <a:ext uri="{FF2B5EF4-FFF2-40B4-BE49-F238E27FC236}">
                  <a16:creationId xmlns:a16="http://schemas.microsoft.com/office/drawing/2014/main" id="{5DE7C4B0-C6F1-9A34-AAAA-4DEB6A079048}"/>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27" name="object 6">
              <a:extLst>
                <a:ext uri="{FF2B5EF4-FFF2-40B4-BE49-F238E27FC236}">
                  <a16:creationId xmlns:a16="http://schemas.microsoft.com/office/drawing/2014/main" id="{9E352DA5-A0AE-D30D-53DD-28776697FADB}"/>
                </a:ext>
              </a:extLst>
            </p:cNvPr>
            <p:cNvPicPr/>
            <p:nvPr/>
          </p:nvPicPr>
          <p:blipFill>
            <a:blip r:embed="rId3" cstate="print"/>
            <a:stretch>
              <a:fillRect/>
            </a:stretch>
          </p:blipFill>
          <p:spPr>
            <a:xfrm>
              <a:off x="0" y="1"/>
              <a:ext cx="4038599" cy="3802099"/>
            </a:xfrm>
            <a:prstGeom prst="rect">
              <a:avLst/>
            </a:prstGeom>
          </p:spPr>
        </p:pic>
      </p:grpSp>
      <p:pic>
        <p:nvPicPr>
          <p:cNvPr id="28" name="object 2">
            <a:extLst>
              <a:ext uri="{FF2B5EF4-FFF2-40B4-BE49-F238E27FC236}">
                <a16:creationId xmlns:a16="http://schemas.microsoft.com/office/drawing/2014/main" id="{12F7D2B4-40AD-6345-CF40-0221A09473AC}"/>
              </a:ext>
            </a:extLst>
          </p:cNvPr>
          <p:cNvPicPr/>
          <p:nvPr/>
        </p:nvPicPr>
        <p:blipFill>
          <a:blip r:embed="rId4" cstate="print"/>
          <a:stretch>
            <a:fillRect/>
          </a:stretch>
        </p:blipFill>
        <p:spPr>
          <a:xfrm>
            <a:off x="-10469" y="4200536"/>
            <a:ext cx="3010125" cy="2150260"/>
          </a:xfrm>
          <a:prstGeom prst="rect">
            <a:avLst/>
          </a:prstGeom>
        </p:spPr>
      </p:pic>
      <p:sp>
        <p:nvSpPr>
          <p:cNvPr id="36" name="TextBox 35">
            <a:extLst>
              <a:ext uri="{FF2B5EF4-FFF2-40B4-BE49-F238E27FC236}">
                <a16:creationId xmlns:a16="http://schemas.microsoft.com/office/drawing/2014/main" id="{AEEA93D3-09FB-52F2-71E9-536E41D99AC2}"/>
              </a:ext>
            </a:extLst>
          </p:cNvPr>
          <p:cNvSpPr txBox="1"/>
          <p:nvPr/>
        </p:nvSpPr>
        <p:spPr>
          <a:xfrm>
            <a:off x="9262547" y="443649"/>
            <a:ext cx="1854931" cy="523220"/>
          </a:xfrm>
          <a:prstGeom prst="rect">
            <a:avLst/>
          </a:prstGeom>
          <a:noFill/>
        </p:spPr>
        <p:txBody>
          <a:bodyPr wrap="none" rtlCol="0">
            <a:spAutoFit/>
          </a:bodyPr>
          <a:lstStyle/>
          <a:p>
            <a:r>
              <a:rPr lang="en-US" sz="2800" spc="-5" dirty="0"/>
              <a:t>References</a:t>
            </a:r>
            <a:endParaRPr lang="en-US" sz="2800" dirty="0"/>
          </a:p>
        </p:txBody>
      </p:sp>
      <p:pic>
        <p:nvPicPr>
          <p:cNvPr id="14" name="object 27">
            <a:extLst>
              <a:ext uri="{FF2B5EF4-FFF2-40B4-BE49-F238E27FC236}">
                <a16:creationId xmlns:a16="http://schemas.microsoft.com/office/drawing/2014/main" id="{9A98422F-BAC7-9170-6030-7D3D6D12F2F9}"/>
              </a:ext>
            </a:extLst>
          </p:cNvPr>
          <p:cNvPicPr/>
          <p:nvPr/>
        </p:nvPicPr>
        <p:blipFill>
          <a:blip r:embed="rId5" cstate="print"/>
          <a:stretch>
            <a:fillRect/>
          </a:stretch>
        </p:blipFill>
        <p:spPr>
          <a:xfrm>
            <a:off x="777034" y="4650092"/>
            <a:ext cx="1769231" cy="1605229"/>
          </a:xfrm>
          <a:prstGeom prst="rect">
            <a:avLst/>
          </a:prstGeom>
        </p:spPr>
      </p:pic>
      <p:sp>
        <p:nvSpPr>
          <p:cNvPr id="5" name="object 8">
            <a:extLst>
              <a:ext uri="{FF2B5EF4-FFF2-40B4-BE49-F238E27FC236}">
                <a16:creationId xmlns:a16="http://schemas.microsoft.com/office/drawing/2014/main" id="{47EAEAB2-A69A-9F55-3746-59793F065054}"/>
              </a:ext>
            </a:extLst>
          </p:cNvPr>
          <p:cNvSpPr/>
          <p:nvPr/>
        </p:nvSpPr>
        <p:spPr>
          <a:xfrm>
            <a:off x="10876991" y="5517232"/>
            <a:ext cx="1307224" cy="1376096"/>
          </a:xfrm>
          <a:custGeom>
            <a:avLst/>
            <a:gdLst/>
            <a:ahLst/>
            <a:cxnLst/>
            <a:rect l="l" t="t" r="r" b="b"/>
            <a:pathLst>
              <a:path w="3073400" h="3235325">
                <a:moveTo>
                  <a:pt x="3072931" y="0"/>
                </a:moveTo>
                <a:lnTo>
                  <a:pt x="3072931" y="3234729"/>
                </a:lnTo>
                <a:lnTo>
                  <a:pt x="0" y="3234729"/>
                </a:lnTo>
                <a:lnTo>
                  <a:pt x="3072931" y="0"/>
                </a:lnTo>
                <a:close/>
              </a:path>
            </a:pathLst>
          </a:custGeom>
          <a:solidFill>
            <a:srgbClr val="03989D">
              <a:alpha val="40779"/>
            </a:srgbClr>
          </a:solidFill>
        </p:spPr>
        <p:txBody>
          <a:bodyPr wrap="square" lIns="0" tIns="0" rIns="0" bIns="0" rtlCol="0"/>
          <a:lstStyle/>
          <a:p>
            <a:endParaRPr dirty="0"/>
          </a:p>
        </p:txBody>
      </p:sp>
      <p:sp>
        <p:nvSpPr>
          <p:cNvPr id="2" name="TextBox 1">
            <a:extLst>
              <a:ext uri="{FF2B5EF4-FFF2-40B4-BE49-F238E27FC236}">
                <a16:creationId xmlns:a16="http://schemas.microsoft.com/office/drawing/2014/main" id="{612D2DEE-1ACF-FEE1-FAE6-6A23E8BFA4AF}"/>
              </a:ext>
            </a:extLst>
          </p:cNvPr>
          <p:cNvSpPr txBox="1"/>
          <p:nvPr/>
        </p:nvSpPr>
        <p:spPr>
          <a:xfrm>
            <a:off x="3023253" y="6429333"/>
            <a:ext cx="5324400" cy="369332"/>
          </a:xfrm>
          <a:prstGeom prst="rect">
            <a:avLst/>
          </a:prstGeom>
          <a:noFill/>
        </p:spPr>
        <p:txBody>
          <a:bodyPr wrap="square" rtlCol="0">
            <a:spAutoFit/>
          </a:bodyPr>
          <a:lstStyle/>
          <a:p>
            <a:r>
              <a:rPr lang="en-US" dirty="0">
                <a:solidFill>
                  <a:schemeClr val="tx2">
                    <a:lumMod val="50000"/>
                  </a:schemeClr>
                </a:solidFill>
              </a:rPr>
              <a:t>IT20659226  | </a:t>
            </a:r>
            <a:r>
              <a:rPr lang="en-US" dirty="0" err="1">
                <a:solidFill>
                  <a:schemeClr val="tx2">
                    <a:lumMod val="50000"/>
                  </a:schemeClr>
                </a:solidFill>
              </a:rPr>
              <a:t>M.G.K.Chethani</a:t>
            </a:r>
            <a:r>
              <a:rPr lang="en-US" dirty="0">
                <a:solidFill>
                  <a:schemeClr val="tx2">
                    <a:lumMod val="50000"/>
                  </a:schemeClr>
                </a:solidFill>
              </a:rPr>
              <a:t> | TMP-2023-24-001</a:t>
            </a:r>
          </a:p>
        </p:txBody>
      </p:sp>
      <p:sp>
        <p:nvSpPr>
          <p:cNvPr id="6" name="TextBox 5">
            <a:extLst>
              <a:ext uri="{FF2B5EF4-FFF2-40B4-BE49-F238E27FC236}">
                <a16:creationId xmlns:a16="http://schemas.microsoft.com/office/drawing/2014/main" id="{A547ACCB-383E-7FD6-BF58-0D343D6E624F}"/>
              </a:ext>
            </a:extLst>
          </p:cNvPr>
          <p:cNvSpPr txBox="1"/>
          <p:nvPr/>
        </p:nvSpPr>
        <p:spPr>
          <a:xfrm>
            <a:off x="2140360" y="1256891"/>
            <a:ext cx="8736631" cy="3970318"/>
          </a:xfrm>
          <a:prstGeom prst="rect">
            <a:avLst/>
          </a:prstGeom>
          <a:noFill/>
        </p:spPr>
        <p:txBody>
          <a:bodyPr wrap="square">
            <a:spAutoFit/>
          </a:bodyPr>
          <a:lstStyle/>
          <a:p>
            <a:r>
              <a:rPr lang="en-US" dirty="0">
                <a:solidFill>
                  <a:srgbClr val="374151"/>
                </a:solidFill>
                <a:latin typeface="Söhne"/>
              </a:rPr>
              <a:t>[1] </a:t>
            </a:r>
            <a:r>
              <a:rPr lang="en-US" b="0" i="0" dirty="0" err="1">
                <a:solidFill>
                  <a:srgbClr val="374151"/>
                </a:solidFill>
                <a:effectLst/>
                <a:latin typeface="Söhne"/>
              </a:rPr>
              <a:t>Ghayvat</a:t>
            </a:r>
            <a:r>
              <a:rPr lang="en-US" b="0" i="0" dirty="0">
                <a:solidFill>
                  <a:srgbClr val="374151"/>
                </a:solidFill>
                <a:effectLst/>
                <a:latin typeface="Söhne"/>
              </a:rPr>
              <a:t>, H., Al-</a:t>
            </a:r>
            <a:r>
              <a:rPr lang="en-US" b="0" i="0" dirty="0" err="1">
                <a:solidFill>
                  <a:srgbClr val="374151"/>
                </a:solidFill>
                <a:effectLst/>
                <a:latin typeface="Söhne"/>
              </a:rPr>
              <a:t>Sharabi</a:t>
            </a:r>
            <a:r>
              <a:rPr lang="en-US" b="0" i="0" dirty="0">
                <a:solidFill>
                  <a:srgbClr val="374151"/>
                </a:solidFill>
                <a:effectLst/>
                <a:latin typeface="Söhne"/>
              </a:rPr>
              <a:t>, M., &amp; Mukhopadhyay, S. C. (2017). Ontology-based knowledge representation for smart agriculture. IEEE Transactions on Industrial Informatics, 13(6), 3172-3180</a:t>
            </a:r>
          </a:p>
          <a:p>
            <a:endParaRPr lang="en-US" dirty="0">
              <a:solidFill>
                <a:srgbClr val="374151"/>
              </a:solidFill>
              <a:latin typeface="Söhne"/>
            </a:endParaRPr>
          </a:p>
          <a:p>
            <a:r>
              <a:rPr lang="en-US" dirty="0">
                <a:solidFill>
                  <a:srgbClr val="374151"/>
                </a:solidFill>
                <a:latin typeface="Söhne"/>
              </a:rPr>
              <a:t>[2]</a:t>
            </a:r>
            <a:r>
              <a:rPr lang="en-US" b="0" i="0" dirty="0">
                <a:solidFill>
                  <a:srgbClr val="374151"/>
                </a:solidFill>
                <a:effectLst/>
                <a:latin typeface="Söhne"/>
              </a:rPr>
              <a:t> </a:t>
            </a:r>
            <a:r>
              <a:rPr lang="en-US" b="0" i="0" dirty="0" err="1">
                <a:solidFill>
                  <a:srgbClr val="374151"/>
                </a:solidFill>
                <a:effectLst/>
                <a:latin typeface="Söhne"/>
              </a:rPr>
              <a:t>Nauta</a:t>
            </a:r>
            <a:r>
              <a:rPr lang="en-US" b="0" i="0" dirty="0">
                <a:solidFill>
                  <a:srgbClr val="374151"/>
                </a:solidFill>
                <a:effectLst/>
                <a:latin typeface="Söhne"/>
              </a:rPr>
              <a:t>, M. J., Borne, J. J. G. C., Berg, P., &amp; </a:t>
            </a:r>
            <a:r>
              <a:rPr lang="en-US" b="0" i="0" dirty="0" err="1">
                <a:solidFill>
                  <a:srgbClr val="374151"/>
                </a:solidFill>
                <a:effectLst/>
                <a:latin typeface="Söhne"/>
              </a:rPr>
              <a:t>Klei</a:t>
            </a:r>
            <a:r>
              <a:rPr lang="en-US" b="0" i="0" dirty="0">
                <a:solidFill>
                  <a:srgbClr val="374151"/>
                </a:solidFill>
                <a:effectLst/>
                <a:latin typeface="Söhne"/>
              </a:rPr>
              <a:t>, L. (2015). Development of an ontology for cattle disease and associated phenotypes. The 6th International Conference on Biomedical Ontology (ICBO-2015), CEUR Workshop Proceedings</a:t>
            </a:r>
          </a:p>
          <a:p>
            <a:endParaRPr lang="en-US" dirty="0">
              <a:solidFill>
                <a:srgbClr val="374151"/>
              </a:solidFill>
              <a:latin typeface="Söhne"/>
            </a:endParaRPr>
          </a:p>
          <a:p>
            <a:r>
              <a:rPr lang="en-US" dirty="0">
                <a:solidFill>
                  <a:srgbClr val="374151"/>
                </a:solidFill>
                <a:latin typeface="Söhne"/>
              </a:rPr>
              <a:t>[3]</a:t>
            </a:r>
            <a:r>
              <a:rPr lang="en-US" b="0" i="0" dirty="0">
                <a:solidFill>
                  <a:srgbClr val="374151"/>
                </a:solidFill>
                <a:effectLst/>
                <a:latin typeface="Söhne"/>
              </a:rPr>
              <a:t> Thomas, J., &amp; Stiles, J. (2013). Ontology-based decision support system for diagnosis and treatment of cattle diseases. Computers in Industry, 64(6), 756-767</a:t>
            </a:r>
          </a:p>
          <a:p>
            <a:endParaRPr lang="en-US" dirty="0">
              <a:solidFill>
                <a:srgbClr val="374151"/>
              </a:solidFill>
              <a:latin typeface="Söhne"/>
            </a:endParaRPr>
          </a:p>
          <a:p>
            <a:r>
              <a:rPr lang="en-US" dirty="0">
                <a:solidFill>
                  <a:srgbClr val="374151"/>
                </a:solidFill>
                <a:latin typeface="Söhne"/>
              </a:rPr>
              <a:t>[4] </a:t>
            </a:r>
            <a:r>
              <a:rPr lang="en-US" b="0" i="0" dirty="0" err="1">
                <a:solidFill>
                  <a:srgbClr val="374151"/>
                </a:solidFill>
                <a:effectLst/>
                <a:latin typeface="Söhne"/>
              </a:rPr>
              <a:t>Krithivasan</a:t>
            </a:r>
            <a:r>
              <a:rPr lang="en-US" b="0" i="0" dirty="0">
                <a:solidFill>
                  <a:srgbClr val="374151"/>
                </a:solidFill>
                <a:effectLst/>
                <a:latin typeface="Söhne"/>
              </a:rPr>
              <a:t>, R., Venkatesan, R., &amp; Samy, S. G. (2019). Ontology-based diagnosis and management of cattle skin diseases using machine learning. Computers in Biology and Medicine, 109, 173-182.</a:t>
            </a:r>
            <a:endParaRPr lang="en-US" dirty="0"/>
          </a:p>
        </p:txBody>
      </p:sp>
    </p:spTree>
    <p:extLst>
      <p:ext uri="{BB962C8B-B14F-4D97-AF65-F5344CB8AC3E}">
        <p14:creationId xmlns:p14="http://schemas.microsoft.com/office/powerpoint/2010/main" val="1361467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1B7E2D9-EB2E-0516-C57F-D4967976BA16}"/>
              </a:ext>
            </a:extLst>
          </p:cNvPr>
          <p:cNvSpPr txBox="1"/>
          <p:nvPr/>
        </p:nvSpPr>
        <p:spPr>
          <a:xfrm>
            <a:off x="1501745" y="2531449"/>
            <a:ext cx="7546583" cy="1478353"/>
          </a:xfrm>
          <a:prstGeom prst="rect">
            <a:avLst/>
          </a:prstGeom>
          <a:noFill/>
        </p:spPr>
        <p:txBody>
          <a:bodyPr wrap="square" rtlCol="0">
            <a:spAutoFit/>
          </a:bodyPr>
          <a:lstStyle/>
          <a:p>
            <a:pPr marL="285750" indent="-285750">
              <a:lnSpc>
                <a:spcPct val="150000"/>
              </a:lnSpc>
              <a:spcBef>
                <a:spcPct val="20000"/>
              </a:spcBef>
              <a:buFont typeface="Arial" panose="020B0604020202020204" pitchFamily="34" charset="0"/>
              <a:buChar char="•"/>
            </a:pPr>
            <a:r>
              <a:rPr lang="en-GB" sz="3200" dirty="0"/>
              <a:t>AI-Driven Smart Assistant for Cattle Skin Diseases</a:t>
            </a:r>
            <a:endParaRPr lang="en-US" sz="3200" dirty="0"/>
          </a:p>
        </p:txBody>
      </p:sp>
      <p:sp>
        <p:nvSpPr>
          <p:cNvPr id="14" name="TextBox 13">
            <a:extLst>
              <a:ext uri="{FF2B5EF4-FFF2-40B4-BE49-F238E27FC236}">
                <a16:creationId xmlns:a16="http://schemas.microsoft.com/office/drawing/2014/main" id="{241C9D2A-2E6F-ACBB-E1E1-1C1BE2123B42}"/>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IT20299552  | Rubasinghe L.M | TMP-2023-24-001</a:t>
            </a:r>
          </a:p>
        </p:txBody>
      </p:sp>
      <p:sp>
        <p:nvSpPr>
          <p:cNvPr id="19" name="Title 4">
            <a:extLst>
              <a:ext uri="{FF2B5EF4-FFF2-40B4-BE49-F238E27FC236}">
                <a16:creationId xmlns:a16="http://schemas.microsoft.com/office/drawing/2014/main" id="{1AE6C876-63EC-9013-E56F-761B880AD0C1}"/>
              </a:ext>
            </a:extLst>
          </p:cNvPr>
          <p:cNvSpPr txBox="1">
            <a:spLocks/>
          </p:cNvSpPr>
          <p:nvPr/>
        </p:nvSpPr>
        <p:spPr>
          <a:xfrm>
            <a:off x="2279880" y="393716"/>
            <a:ext cx="6643401" cy="681038"/>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b="1" dirty="0">
                <a:latin typeface="Adobe Devanagari"/>
              </a:rPr>
              <a:t>IT20299552|Rubasinghe L.M</a:t>
            </a:r>
          </a:p>
        </p:txBody>
      </p:sp>
      <p:sp>
        <p:nvSpPr>
          <p:cNvPr id="20" name="Text Placeholder 5">
            <a:extLst>
              <a:ext uri="{FF2B5EF4-FFF2-40B4-BE49-F238E27FC236}">
                <a16:creationId xmlns:a16="http://schemas.microsoft.com/office/drawing/2014/main" id="{D497A128-B86B-C406-CAFC-0C2AAC99EEA1}"/>
              </a:ext>
            </a:extLst>
          </p:cNvPr>
          <p:cNvSpPr txBox="1">
            <a:spLocks/>
          </p:cNvSpPr>
          <p:nvPr/>
        </p:nvSpPr>
        <p:spPr>
          <a:xfrm>
            <a:off x="2313416" y="1074754"/>
            <a:ext cx="6251738" cy="868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Bachelor of Science (Hons) in Information Technology </a:t>
            </a:r>
          </a:p>
          <a:p>
            <a:pPr marL="0" indent="0">
              <a:buNone/>
            </a:pPr>
            <a:r>
              <a:rPr lang="en-US" sz="2000" dirty="0"/>
              <a:t>Specializing in Information Technology</a:t>
            </a:r>
          </a:p>
        </p:txBody>
      </p:sp>
      <p:grpSp>
        <p:nvGrpSpPr>
          <p:cNvPr id="21" name="object 6">
            <a:extLst>
              <a:ext uri="{FF2B5EF4-FFF2-40B4-BE49-F238E27FC236}">
                <a16:creationId xmlns:a16="http://schemas.microsoft.com/office/drawing/2014/main" id="{14BF5C5C-59CC-2C52-7608-DC8F513EB8B4}"/>
              </a:ext>
            </a:extLst>
          </p:cNvPr>
          <p:cNvGrpSpPr/>
          <p:nvPr/>
        </p:nvGrpSpPr>
        <p:grpSpPr>
          <a:xfrm>
            <a:off x="15421" y="154741"/>
            <a:ext cx="2048131" cy="1297455"/>
            <a:chOff x="0" y="0"/>
            <a:chExt cx="6015757" cy="3810877"/>
          </a:xfrm>
        </p:grpSpPr>
        <p:pic>
          <p:nvPicPr>
            <p:cNvPr id="22" name="object 7">
              <a:extLst>
                <a:ext uri="{FF2B5EF4-FFF2-40B4-BE49-F238E27FC236}">
                  <a16:creationId xmlns:a16="http://schemas.microsoft.com/office/drawing/2014/main" id="{B5EE70BF-6E43-D5D0-E957-15F8AFFF2A75}"/>
                </a:ext>
              </a:extLst>
            </p:cNvPr>
            <p:cNvPicPr/>
            <p:nvPr/>
          </p:nvPicPr>
          <p:blipFill>
            <a:blip r:embed="rId2" cstate="print"/>
            <a:stretch>
              <a:fillRect/>
            </a:stretch>
          </p:blipFill>
          <p:spPr>
            <a:xfrm>
              <a:off x="3115917" y="166524"/>
              <a:ext cx="2899840" cy="2191436"/>
            </a:xfrm>
            <a:prstGeom prst="rect">
              <a:avLst/>
            </a:prstGeom>
          </p:spPr>
        </p:pic>
        <p:sp>
          <p:nvSpPr>
            <p:cNvPr id="23" name="object 8">
              <a:extLst>
                <a:ext uri="{FF2B5EF4-FFF2-40B4-BE49-F238E27FC236}">
                  <a16:creationId xmlns:a16="http://schemas.microsoft.com/office/drawing/2014/main" id="{193C363F-50B0-F69B-DDFE-588AF92857C9}"/>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24" name="object 9">
              <a:extLst>
                <a:ext uri="{FF2B5EF4-FFF2-40B4-BE49-F238E27FC236}">
                  <a16:creationId xmlns:a16="http://schemas.microsoft.com/office/drawing/2014/main" id="{F8053B9A-0DC5-50A1-818A-16B1A63CED96}"/>
                </a:ext>
              </a:extLst>
            </p:cNvPr>
            <p:cNvPicPr/>
            <p:nvPr/>
          </p:nvPicPr>
          <p:blipFill>
            <a:blip r:embed="rId3" cstate="print"/>
            <a:stretch>
              <a:fillRect/>
            </a:stretch>
          </p:blipFill>
          <p:spPr>
            <a:xfrm>
              <a:off x="0" y="0"/>
              <a:ext cx="4038599" cy="3810877"/>
            </a:xfrm>
            <a:prstGeom prst="rect">
              <a:avLst/>
            </a:prstGeom>
          </p:spPr>
        </p:pic>
      </p:grpSp>
      <p:pic>
        <p:nvPicPr>
          <p:cNvPr id="25" name="object 15">
            <a:extLst>
              <a:ext uri="{FF2B5EF4-FFF2-40B4-BE49-F238E27FC236}">
                <a16:creationId xmlns:a16="http://schemas.microsoft.com/office/drawing/2014/main" id="{79715D8C-2F04-A110-146F-A3DA91712288}"/>
              </a:ext>
            </a:extLst>
          </p:cNvPr>
          <p:cNvPicPr/>
          <p:nvPr/>
        </p:nvPicPr>
        <p:blipFill rotWithShape="1">
          <a:blip r:embed="rId4" cstate="print"/>
          <a:srcRect r="52167"/>
          <a:stretch/>
        </p:blipFill>
        <p:spPr>
          <a:xfrm>
            <a:off x="12442" y="3332103"/>
            <a:ext cx="1999058" cy="3068463"/>
          </a:xfrm>
          <a:prstGeom prst="rect">
            <a:avLst/>
          </a:prstGeom>
        </p:spPr>
      </p:pic>
      <p:pic>
        <p:nvPicPr>
          <p:cNvPr id="26" name="object 12">
            <a:extLst>
              <a:ext uri="{FF2B5EF4-FFF2-40B4-BE49-F238E27FC236}">
                <a16:creationId xmlns:a16="http://schemas.microsoft.com/office/drawing/2014/main" id="{C3D641F3-4FEA-13F2-CC51-C79A24E0026E}"/>
              </a:ext>
            </a:extLst>
          </p:cNvPr>
          <p:cNvPicPr/>
          <p:nvPr/>
        </p:nvPicPr>
        <p:blipFill>
          <a:blip r:embed="rId5" cstate="print"/>
          <a:stretch>
            <a:fillRect/>
          </a:stretch>
        </p:blipFill>
        <p:spPr>
          <a:xfrm>
            <a:off x="224527" y="4725144"/>
            <a:ext cx="1863025" cy="1508163"/>
          </a:xfrm>
          <a:prstGeom prst="rect">
            <a:avLst/>
          </a:prstGeom>
        </p:spPr>
      </p:pic>
      <p:sp>
        <p:nvSpPr>
          <p:cNvPr id="27" name="object 4">
            <a:extLst>
              <a:ext uri="{FF2B5EF4-FFF2-40B4-BE49-F238E27FC236}">
                <a16:creationId xmlns:a16="http://schemas.microsoft.com/office/drawing/2014/main" id="{E5C90B2C-F4C8-DE69-8531-7126F9FCF8F0}"/>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2" name="Picture 1" descr="A person in a blue shirt&#10;&#10;Description automatically generated">
            <a:extLst>
              <a:ext uri="{FF2B5EF4-FFF2-40B4-BE49-F238E27FC236}">
                <a16:creationId xmlns:a16="http://schemas.microsoft.com/office/drawing/2014/main" id="{B0F5410D-1B45-B186-14A8-87E8A14BC1F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68833" y="0"/>
            <a:ext cx="1923167" cy="1787013"/>
          </a:xfrm>
          <a:prstGeom prst="rect">
            <a:avLst/>
          </a:prstGeom>
        </p:spPr>
      </p:pic>
    </p:spTree>
    <p:extLst>
      <p:ext uri="{BB962C8B-B14F-4D97-AF65-F5344CB8AC3E}">
        <p14:creationId xmlns:p14="http://schemas.microsoft.com/office/powerpoint/2010/main" val="3063582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8">
            <a:extLst>
              <a:ext uri="{FF2B5EF4-FFF2-40B4-BE49-F238E27FC236}">
                <a16:creationId xmlns:a16="http://schemas.microsoft.com/office/drawing/2014/main" id="{A1654363-21BF-29D5-18CF-64FA498F3124}"/>
              </a:ext>
            </a:extLst>
          </p:cNvPr>
          <p:cNvSpPr txBox="1">
            <a:spLocks/>
          </p:cNvSpPr>
          <p:nvPr/>
        </p:nvSpPr>
        <p:spPr>
          <a:xfrm>
            <a:off x="4438444" y="491226"/>
            <a:ext cx="5333365" cy="856615"/>
          </a:xfrm>
          <a:prstGeom prst="rect">
            <a:avLst/>
          </a:prstGeom>
        </p:spPr>
        <p:txBody>
          <a:bodyPr vert="horz" wrap="square" lIns="0" tIns="12700"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0"/>
              </a:spcBef>
            </a:pPr>
            <a:r>
              <a:rPr lang="en-US" sz="5450" b="1" spc="-5" dirty="0">
                <a:latin typeface="Arial"/>
                <a:cs typeface="Arial"/>
              </a:rPr>
              <a:t>INTRODUCTION</a:t>
            </a:r>
            <a:endParaRPr lang="en-US" sz="5450" dirty="0">
              <a:latin typeface="Arial"/>
              <a:cs typeface="Arial"/>
            </a:endParaRPr>
          </a:p>
        </p:txBody>
      </p:sp>
      <p:grpSp>
        <p:nvGrpSpPr>
          <p:cNvPr id="5" name="object 6">
            <a:extLst>
              <a:ext uri="{FF2B5EF4-FFF2-40B4-BE49-F238E27FC236}">
                <a16:creationId xmlns:a16="http://schemas.microsoft.com/office/drawing/2014/main" id="{19D6D8FC-6254-4A0B-2363-98C44EFB8532}"/>
              </a:ext>
            </a:extLst>
          </p:cNvPr>
          <p:cNvGrpSpPr/>
          <p:nvPr/>
        </p:nvGrpSpPr>
        <p:grpSpPr>
          <a:xfrm>
            <a:off x="15420" y="154740"/>
            <a:ext cx="3707884" cy="2348880"/>
            <a:chOff x="0" y="0"/>
            <a:chExt cx="6015757" cy="3810877"/>
          </a:xfrm>
        </p:grpSpPr>
        <p:pic>
          <p:nvPicPr>
            <p:cNvPr id="6" name="object 7">
              <a:extLst>
                <a:ext uri="{FF2B5EF4-FFF2-40B4-BE49-F238E27FC236}">
                  <a16:creationId xmlns:a16="http://schemas.microsoft.com/office/drawing/2014/main" id="{84C44223-A885-76EF-7D2F-A5EB092BD254}"/>
                </a:ext>
              </a:extLst>
            </p:cNvPr>
            <p:cNvPicPr/>
            <p:nvPr/>
          </p:nvPicPr>
          <p:blipFill>
            <a:blip r:embed="rId2" cstate="print"/>
            <a:stretch>
              <a:fillRect/>
            </a:stretch>
          </p:blipFill>
          <p:spPr>
            <a:xfrm>
              <a:off x="3115917" y="166524"/>
              <a:ext cx="2899840" cy="2191436"/>
            </a:xfrm>
            <a:prstGeom prst="rect">
              <a:avLst/>
            </a:prstGeom>
          </p:spPr>
        </p:pic>
        <p:sp>
          <p:nvSpPr>
            <p:cNvPr id="7" name="object 8">
              <a:extLst>
                <a:ext uri="{FF2B5EF4-FFF2-40B4-BE49-F238E27FC236}">
                  <a16:creationId xmlns:a16="http://schemas.microsoft.com/office/drawing/2014/main" id="{0D151491-AD94-A07A-F866-05FC60B8F367}"/>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9">
              <a:extLst>
                <a:ext uri="{FF2B5EF4-FFF2-40B4-BE49-F238E27FC236}">
                  <a16:creationId xmlns:a16="http://schemas.microsoft.com/office/drawing/2014/main" id="{4C9FC80B-6584-4A7E-857A-E26D154B61CA}"/>
                </a:ext>
              </a:extLst>
            </p:cNvPr>
            <p:cNvPicPr/>
            <p:nvPr/>
          </p:nvPicPr>
          <p:blipFill>
            <a:blip r:embed="rId3" cstate="print"/>
            <a:stretch>
              <a:fillRect/>
            </a:stretch>
          </p:blipFill>
          <p:spPr>
            <a:xfrm>
              <a:off x="0" y="0"/>
              <a:ext cx="4038599" cy="3810877"/>
            </a:xfrm>
            <a:prstGeom prst="rect">
              <a:avLst/>
            </a:prstGeom>
          </p:spPr>
        </p:pic>
      </p:grpSp>
      <p:pic>
        <p:nvPicPr>
          <p:cNvPr id="10" name="object 15">
            <a:extLst>
              <a:ext uri="{FF2B5EF4-FFF2-40B4-BE49-F238E27FC236}">
                <a16:creationId xmlns:a16="http://schemas.microsoft.com/office/drawing/2014/main" id="{81F9AE64-8E9A-B1AE-C6C1-7EB24E4DD697}"/>
              </a:ext>
            </a:extLst>
          </p:cNvPr>
          <p:cNvPicPr/>
          <p:nvPr/>
        </p:nvPicPr>
        <p:blipFill rotWithShape="1">
          <a:blip r:embed="rId4" cstate="print"/>
          <a:srcRect r="52167"/>
          <a:stretch/>
        </p:blipFill>
        <p:spPr>
          <a:xfrm>
            <a:off x="106900" y="2355315"/>
            <a:ext cx="2604724" cy="3998132"/>
          </a:xfrm>
          <a:prstGeom prst="rect">
            <a:avLst/>
          </a:prstGeom>
        </p:spPr>
      </p:pic>
      <p:pic>
        <p:nvPicPr>
          <p:cNvPr id="11" name="object 13">
            <a:extLst>
              <a:ext uri="{FF2B5EF4-FFF2-40B4-BE49-F238E27FC236}">
                <a16:creationId xmlns:a16="http://schemas.microsoft.com/office/drawing/2014/main" id="{1B68A12B-64D9-E5DB-214A-A3A99149881E}"/>
              </a:ext>
            </a:extLst>
          </p:cNvPr>
          <p:cNvPicPr/>
          <p:nvPr/>
        </p:nvPicPr>
        <p:blipFill>
          <a:blip r:embed="rId5" cstate="print"/>
          <a:stretch>
            <a:fillRect/>
          </a:stretch>
        </p:blipFill>
        <p:spPr>
          <a:xfrm>
            <a:off x="15420" y="3264530"/>
            <a:ext cx="2063552" cy="3159027"/>
          </a:xfrm>
          <a:prstGeom prst="rect">
            <a:avLst/>
          </a:prstGeom>
        </p:spPr>
      </p:pic>
      <p:sp>
        <p:nvSpPr>
          <p:cNvPr id="13" name="object 4">
            <a:extLst>
              <a:ext uri="{FF2B5EF4-FFF2-40B4-BE49-F238E27FC236}">
                <a16:creationId xmlns:a16="http://schemas.microsoft.com/office/drawing/2014/main" id="{2F8C178A-45F6-C53E-66F4-E2DCF7A4828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
        <p:nvSpPr>
          <p:cNvPr id="3" name="TextBox 2">
            <a:extLst>
              <a:ext uri="{FF2B5EF4-FFF2-40B4-BE49-F238E27FC236}">
                <a16:creationId xmlns:a16="http://schemas.microsoft.com/office/drawing/2014/main" id="{3BEB4C3D-C181-16F6-FAC0-EA9AE748E6EF}"/>
              </a:ext>
            </a:extLst>
          </p:cNvPr>
          <p:cNvSpPr txBox="1"/>
          <p:nvPr/>
        </p:nvSpPr>
        <p:spPr>
          <a:xfrm>
            <a:off x="1271464" y="2136338"/>
            <a:ext cx="9610813" cy="2308324"/>
          </a:xfrm>
          <a:prstGeom prst="rect">
            <a:avLst/>
          </a:prstGeom>
          <a:noFill/>
        </p:spPr>
        <p:txBody>
          <a:bodyPr wrap="square">
            <a:spAutoFit/>
          </a:bodyPr>
          <a:lstStyle/>
          <a:p>
            <a:pPr algn="just"/>
            <a:r>
              <a:rPr lang="en-GB" sz="1800" dirty="0"/>
              <a:t>In the dynamic landscape of veterinary medicine, technological innovations have emerged as crucial tools for addressing the challenges faced by livestock industries. In this context, our research endeavours to revolutionize the diagnosis and management of cattle skin diseases through the integration of advanced technologies and domain-specific knowledge. Our research topic, "Application of Ontology-Based Veterinary Information Extraction for Cattle Skin Disease Diagnosis," encapsulates a multidimensional approach that harnesses the power of artificial intelligence (AI) and ontology-based information extraction to enhance the understanding and handling of cattle skin diseases.</a:t>
            </a:r>
          </a:p>
        </p:txBody>
      </p:sp>
      <p:pic>
        <p:nvPicPr>
          <p:cNvPr id="2" name="Picture 1" descr="A green cow with white text&#10;&#10;Description automatically generated">
            <a:extLst>
              <a:ext uri="{FF2B5EF4-FFF2-40B4-BE49-F238E27FC236}">
                <a16:creationId xmlns:a16="http://schemas.microsoft.com/office/drawing/2014/main" id="{C08312E4-ADDB-FA86-B6C8-EA7D2163F2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42036" y="491226"/>
            <a:ext cx="1293204" cy="13282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636614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6">
            <a:extLst>
              <a:ext uri="{FF2B5EF4-FFF2-40B4-BE49-F238E27FC236}">
                <a16:creationId xmlns:a16="http://schemas.microsoft.com/office/drawing/2014/main" id="{B2A0D1FA-27FA-4B93-402F-F84B02DF2C14}"/>
              </a:ext>
            </a:extLst>
          </p:cNvPr>
          <p:cNvGrpSpPr/>
          <p:nvPr/>
        </p:nvGrpSpPr>
        <p:grpSpPr>
          <a:xfrm>
            <a:off x="15420" y="154740"/>
            <a:ext cx="2696204" cy="1707998"/>
            <a:chOff x="0" y="0"/>
            <a:chExt cx="6015757" cy="3810877"/>
          </a:xfrm>
        </p:grpSpPr>
        <p:pic>
          <p:nvPicPr>
            <p:cNvPr id="3" name="object 7">
              <a:extLst>
                <a:ext uri="{FF2B5EF4-FFF2-40B4-BE49-F238E27FC236}">
                  <a16:creationId xmlns:a16="http://schemas.microsoft.com/office/drawing/2014/main" id="{6FC376CB-016B-7CF3-8FD1-5BE214125755}"/>
                </a:ext>
              </a:extLst>
            </p:cNvPr>
            <p:cNvPicPr/>
            <p:nvPr/>
          </p:nvPicPr>
          <p:blipFill>
            <a:blip r:embed="rId2" cstate="print"/>
            <a:stretch>
              <a:fillRect/>
            </a:stretch>
          </p:blipFill>
          <p:spPr>
            <a:xfrm>
              <a:off x="3115917" y="166524"/>
              <a:ext cx="2899840" cy="2191436"/>
            </a:xfrm>
            <a:prstGeom prst="rect">
              <a:avLst/>
            </a:prstGeom>
          </p:spPr>
        </p:pic>
        <p:sp>
          <p:nvSpPr>
            <p:cNvPr id="4" name="object 8">
              <a:extLst>
                <a:ext uri="{FF2B5EF4-FFF2-40B4-BE49-F238E27FC236}">
                  <a16:creationId xmlns:a16="http://schemas.microsoft.com/office/drawing/2014/main" id="{BFB6B95F-FAA5-1F0E-EAB5-E8E5FA0AB8B3}"/>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7" name="object 9">
              <a:extLst>
                <a:ext uri="{FF2B5EF4-FFF2-40B4-BE49-F238E27FC236}">
                  <a16:creationId xmlns:a16="http://schemas.microsoft.com/office/drawing/2014/main" id="{37BF6BBE-FA9D-ED9F-4037-1EE474F2746D}"/>
                </a:ext>
              </a:extLst>
            </p:cNvPr>
            <p:cNvPicPr/>
            <p:nvPr/>
          </p:nvPicPr>
          <p:blipFill>
            <a:blip r:embed="rId3" cstate="print"/>
            <a:stretch>
              <a:fillRect/>
            </a:stretch>
          </p:blipFill>
          <p:spPr>
            <a:xfrm>
              <a:off x="0" y="0"/>
              <a:ext cx="4038599" cy="3810877"/>
            </a:xfrm>
            <a:prstGeom prst="rect">
              <a:avLst/>
            </a:prstGeom>
          </p:spPr>
        </p:pic>
      </p:grpSp>
      <p:pic>
        <p:nvPicPr>
          <p:cNvPr id="8" name="object 15">
            <a:extLst>
              <a:ext uri="{FF2B5EF4-FFF2-40B4-BE49-F238E27FC236}">
                <a16:creationId xmlns:a16="http://schemas.microsoft.com/office/drawing/2014/main" id="{5A7B3651-4D2E-393D-7860-74A7E3498545}"/>
              </a:ext>
            </a:extLst>
          </p:cNvPr>
          <p:cNvPicPr/>
          <p:nvPr/>
        </p:nvPicPr>
        <p:blipFill rotWithShape="1">
          <a:blip r:embed="rId4" cstate="print"/>
          <a:srcRect r="52167"/>
          <a:stretch/>
        </p:blipFill>
        <p:spPr>
          <a:xfrm>
            <a:off x="21470" y="2852934"/>
            <a:ext cx="2280531" cy="3500511"/>
          </a:xfrm>
          <a:prstGeom prst="rect">
            <a:avLst/>
          </a:prstGeom>
        </p:spPr>
      </p:pic>
      <p:pic>
        <p:nvPicPr>
          <p:cNvPr id="9" name="object 11">
            <a:extLst>
              <a:ext uri="{FF2B5EF4-FFF2-40B4-BE49-F238E27FC236}">
                <a16:creationId xmlns:a16="http://schemas.microsoft.com/office/drawing/2014/main" id="{739ECFFA-ADBA-A1BF-5357-35278B561FC4}"/>
              </a:ext>
            </a:extLst>
          </p:cNvPr>
          <p:cNvPicPr/>
          <p:nvPr/>
        </p:nvPicPr>
        <p:blipFill>
          <a:blip r:embed="rId5" cstate="print"/>
          <a:stretch>
            <a:fillRect/>
          </a:stretch>
        </p:blipFill>
        <p:spPr>
          <a:xfrm>
            <a:off x="189389" y="3422089"/>
            <a:ext cx="2088924" cy="2870392"/>
          </a:xfrm>
          <a:prstGeom prst="rect">
            <a:avLst/>
          </a:prstGeom>
        </p:spPr>
      </p:pic>
      <p:sp>
        <p:nvSpPr>
          <p:cNvPr id="10" name="object 19">
            <a:extLst>
              <a:ext uri="{FF2B5EF4-FFF2-40B4-BE49-F238E27FC236}">
                <a16:creationId xmlns:a16="http://schemas.microsoft.com/office/drawing/2014/main" id="{85C06EBD-9597-D4F4-B646-882DE43110EE}"/>
              </a:ext>
            </a:extLst>
          </p:cNvPr>
          <p:cNvSpPr txBox="1">
            <a:spLocks noGrp="1"/>
          </p:cNvSpPr>
          <p:nvPr>
            <p:ph type="title"/>
          </p:nvPr>
        </p:nvSpPr>
        <p:spPr>
          <a:xfrm>
            <a:off x="5591944" y="394054"/>
            <a:ext cx="5803336" cy="504625"/>
          </a:xfrm>
          <a:prstGeom prst="rect">
            <a:avLst/>
          </a:prstGeom>
        </p:spPr>
        <p:txBody>
          <a:bodyPr vert="horz" wrap="square" lIns="0" tIns="12065" rIns="0" bIns="0" rtlCol="0">
            <a:spAutoFit/>
          </a:bodyPr>
          <a:lstStyle/>
          <a:p>
            <a:pPr marL="12700">
              <a:lnSpc>
                <a:spcPct val="100000"/>
              </a:lnSpc>
              <a:spcBef>
                <a:spcPts val="95"/>
              </a:spcBef>
            </a:pPr>
            <a:r>
              <a:rPr lang="en-US" sz="3200" b="1" dirty="0">
                <a:solidFill>
                  <a:schemeClr val="accent6"/>
                </a:solidFill>
              </a:rPr>
              <a:t>RESEARCH QUESTION</a:t>
            </a:r>
            <a:endParaRPr sz="3200" b="1" dirty="0">
              <a:solidFill>
                <a:schemeClr val="accent6"/>
              </a:solidFill>
            </a:endParaRPr>
          </a:p>
        </p:txBody>
      </p:sp>
      <p:sp>
        <p:nvSpPr>
          <p:cNvPr id="5" name="object 4">
            <a:extLst>
              <a:ext uri="{FF2B5EF4-FFF2-40B4-BE49-F238E27FC236}">
                <a16:creationId xmlns:a16="http://schemas.microsoft.com/office/drawing/2014/main" id="{F058937C-0A5D-ABC3-2A00-32C593E0023F}"/>
              </a:ext>
            </a:extLst>
          </p:cNvPr>
          <p:cNvSpPr/>
          <p:nvPr/>
        </p:nvSpPr>
        <p:spPr>
          <a:xfrm>
            <a:off x="2879543" y="1844376"/>
            <a:ext cx="8594632" cy="3344692"/>
          </a:xfrm>
          <a:custGeom>
            <a:avLst/>
            <a:gdLst/>
            <a:ahLst/>
            <a:cxnLst/>
            <a:rect l="l" t="t" r="r" b="b"/>
            <a:pathLst>
              <a:path w="7802880" h="3736975">
                <a:moveTo>
                  <a:pt x="0" y="622808"/>
                </a:moveTo>
                <a:lnTo>
                  <a:pt x="1874" y="574142"/>
                </a:lnTo>
                <a:lnTo>
                  <a:pt x="7404" y="526500"/>
                </a:lnTo>
                <a:lnTo>
                  <a:pt x="16451" y="480020"/>
                </a:lnTo>
                <a:lnTo>
                  <a:pt x="28877" y="434839"/>
                </a:lnTo>
                <a:lnTo>
                  <a:pt x="44543" y="391098"/>
                </a:lnTo>
                <a:lnTo>
                  <a:pt x="63311" y="348935"/>
                </a:lnTo>
                <a:lnTo>
                  <a:pt x="85042" y="308487"/>
                </a:lnTo>
                <a:lnTo>
                  <a:pt x="109598" y="269894"/>
                </a:lnTo>
                <a:lnTo>
                  <a:pt x="136840" y="233294"/>
                </a:lnTo>
                <a:lnTo>
                  <a:pt x="166629" y="198826"/>
                </a:lnTo>
                <a:lnTo>
                  <a:pt x="198826" y="166629"/>
                </a:lnTo>
                <a:lnTo>
                  <a:pt x="233294" y="136840"/>
                </a:lnTo>
                <a:lnTo>
                  <a:pt x="269894" y="109598"/>
                </a:lnTo>
                <a:lnTo>
                  <a:pt x="308487" y="85042"/>
                </a:lnTo>
                <a:lnTo>
                  <a:pt x="348935" y="63311"/>
                </a:lnTo>
                <a:lnTo>
                  <a:pt x="391098" y="44543"/>
                </a:lnTo>
                <a:lnTo>
                  <a:pt x="434839" y="28877"/>
                </a:lnTo>
                <a:lnTo>
                  <a:pt x="480020" y="16451"/>
                </a:lnTo>
                <a:lnTo>
                  <a:pt x="526500" y="7404"/>
                </a:lnTo>
                <a:lnTo>
                  <a:pt x="574142" y="1874"/>
                </a:lnTo>
                <a:lnTo>
                  <a:pt x="622807" y="0"/>
                </a:lnTo>
                <a:lnTo>
                  <a:pt x="7180071" y="0"/>
                </a:lnTo>
                <a:lnTo>
                  <a:pt x="7228737" y="1874"/>
                </a:lnTo>
                <a:lnTo>
                  <a:pt x="7276379" y="7404"/>
                </a:lnTo>
                <a:lnTo>
                  <a:pt x="7322859" y="16451"/>
                </a:lnTo>
                <a:lnTo>
                  <a:pt x="7368040" y="28877"/>
                </a:lnTo>
                <a:lnTo>
                  <a:pt x="7411781" y="44543"/>
                </a:lnTo>
                <a:lnTo>
                  <a:pt x="7453944" y="63311"/>
                </a:lnTo>
                <a:lnTo>
                  <a:pt x="7494392" y="85042"/>
                </a:lnTo>
                <a:lnTo>
                  <a:pt x="7532985" y="109598"/>
                </a:lnTo>
                <a:lnTo>
                  <a:pt x="7569585" y="136840"/>
                </a:lnTo>
                <a:lnTo>
                  <a:pt x="7604053" y="166629"/>
                </a:lnTo>
                <a:lnTo>
                  <a:pt x="7636250" y="198826"/>
                </a:lnTo>
                <a:lnTo>
                  <a:pt x="7666039" y="233294"/>
                </a:lnTo>
                <a:lnTo>
                  <a:pt x="7693281" y="269894"/>
                </a:lnTo>
                <a:lnTo>
                  <a:pt x="7717837" y="308487"/>
                </a:lnTo>
                <a:lnTo>
                  <a:pt x="7739568" y="348935"/>
                </a:lnTo>
                <a:lnTo>
                  <a:pt x="7758336" y="391098"/>
                </a:lnTo>
                <a:lnTo>
                  <a:pt x="7774002" y="434839"/>
                </a:lnTo>
                <a:lnTo>
                  <a:pt x="7786428" y="480020"/>
                </a:lnTo>
                <a:lnTo>
                  <a:pt x="7795475" y="526500"/>
                </a:lnTo>
                <a:lnTo>
                  <a:pt x="7801005" y="574142"/>
                </a:lnTo>
                <a:lnTo>
                  <a:pt x="7802879" y="622808"/>
                </a:lnTo>
                <a:lnTo>
                  <a:pt x="7802879" y="3114040"/>
                </a:lnTo>
                <a:lnTo>
                  <a:pt x="7801005" y="3162705"/>
                </a:lnTo>
                <a:lnTo>
                  <a:pt x="7795475" y="3210347"/>
                </a:lnTo>
                <a:lnTo>
                  <a:pt x="7786428" y="3256827"/>
                </a:lnTo>
                <a:lnTo>
                  <a:pt x="7774002" y="3302008"/>
                </a:lnTo>
                <a:lnTo>
                  <a:pt x="7758336" y="3345749"/>
                </a:lnTo>
                <a:lnTo>
                  <a:pt x="7739568" y="3387912"/>
                </a:lnTo>
                <a:lnTo>
                  <a:pt x="7717837" y="3428360"/>
                </a:lnTo>
                <a:lnTo>
                  <a:pt x="7693281" y="3466953"/>
                </a:lnTo>
                <a:lnTo>
                  <a:pt x="7666039" y="3503553"/>
                </a:lnTo>
                <a:lnTo>
                  <a:pt x="7636250" y="3538021"/>
                </a:lnTo>
                <a:lnTo>
                  <a:pt x="7604053" y="3570218"/>
                </a:lnTo>
                <a:lnTo>
                  <a:pt x="7569585" y="3600007"/>
                </a:lnTo>
                <a:lnTo>
                  <a:pt x="7532985" y="3627249"/>
                </a:lnTo>
                <a:lnTo>
                  <a:pt x="7494392" y="3651805"/>
                </a:lnTo>
                <a:lnTo>
                  <a:pt x="7453944" y="3673536"/>
                </a:lnTo>
                <a:lnTo>
                  <a:pt x="7411781" y="3692304"/>
                </a:lnTo>
                <a:lnTo>
                  <a:pt x="7368040" y="3707970"/>
                </a:lnTo>
                <a:lnTo>
                  <a:pt x="7322859" y="3720396"/>
                </a:lnTo>
                <a:lnTo>
                  <a:pt x="7276379" y="3729443"/>
                </a:lnTo>
                <a:lnTo>
                  <a:pt x="7228737" y="3734973"/>
                </a:lnTo>
                <a:lnTo>
                  <a:pt x="7180071" y="3736848"/>
                </a:lnTo>
                <a:lnTo>
                  <a:pt x="622807" y="3736848"/>
                </a:lnTo>
                <a:lnTo>
                  <a:pt x="574142" y="3734973"/>
                </a:lnTo>
                <a:lnTo>
                  <a:pt x="526500" y="3729443"/>
                </a:lnTo>
                <a:lnTo>
                  <a:pt x="480020" y="3720396"/>
                </a:lnTo>
                <a:lnTo>
                  <a:pt x="434839" y="3707970"/>
                </a:lnTo>
                <a:lnTo>
                  <a:pt x="391098" y="3692304"/>
                </a:lnTo>
                <a:lnTo>
                  <a:pt x="348935" y="3673536"/>
                </a:lnTo>
                <a:lnTo>
                  <a:pt x="308487" y="3651805"/>
                </a:lnTo>
                <a:lnTo>
                  <a:pt x="269894" y="3627249"/>
                </a:lnTo>
                <a:lnTo>
                  <a:pt x="233294" y="3600007"/>
                </a:lnTo>
                <a:lnTo>
                  <a:pt x="198826" y="3570218"/>
                </a:lnTo>
                <a:lnTo>
                  <a:pt x="166629" y="3538021"/>
                </a:lnTo>
                <a:lnTo>
                  <a:pt x="136840" y="3503553"/>
                </a:lnTo>
                <a:lnTo>
                  <a:pt x="109598" y="3466953"/>
                </a:lnTo>
                <a:lnTo>
                  <a:pt x="85042" y="3428360"/>
                </a:lnTo>
                <a:lnTo>
                  <a:pt x="63311" y="3387912"/>
                </a:lnTo>
                <a:lnTo>
                  <a:pt x="44543" y="3345749"/>
                </a:lnTo>
                <a:lnTo>
                  <a:pt x="28877" y="3302008"/>
                </a:lnTo>
                <a:lnTo>
                  <a:pt x="16451" y="3256827"/>
                </a:lnTo>
                <a:lnTo>
                  <a:pt x="7404" y="3210347"/>
                </a:lnTo>
                <a:lnTo>
                  <a:pt x="1874" y="3162705"/>
                </a:lnTo>
                <a:lnTo>
                  <a:pt x="0" y="3114040"/>
                </a:lnTo>
                <a:lnTo>
                  <a:pt x="0" y="622808"/>
                </a:lnTo>
                <a:close/>
              </a:path>
            </a:pathLst>
          </a:custGeom>
          <a:ln w="38100">
            <a:solidFill>
              <a:srgbClr val="073762"/>
            </a:solidFill>
          </a:ln>
        </p:spPr>
        <p:txBody>
          <a:bodyPr wrap="square" lIns="0" tIns="0" rIns="0" bIns="0" rtlCol="0"/>
          <a:lstStyle/>
          <a:p>
            <a:endParaRPr/>
          </a:p>
        </p:txBody>
      </p:sp>
      <p:sp>
        <p:nvSpPr>
          <p:cNvPr id="6" name="TextBox 5">
            <a:extLst>
              <a:ext uri="{FF2B5EF4-FFF2-40B4-BE49-F238E27FC236}">
                <a16:creationId xmlns:a16="http://schemas.microsoft.com/office/drawing/2014/main" id="{D40AA9E3-2E13-F5A8-F4AC-A9DB0B15A66B}"/>
              </a:ext>
            </a:extLst>
          </p:cNvPr>
          <p:cNvSpPr txBox="1"/>
          <p:nvPr/>
        </p:nvSpPr>
        <p:spPr>
          <a:xfrm>
            <a:off x="3154427" y="2096205"/>
            <a:ext cx="8352928" cy="2841034"/>
          </a:xfrm>
          <a:prstGeom prst="rect">
            <a:avLst/>
          </a:prstGeom>
          <a:noFill/>
        </p:spPr>
        <p:txBody>
          <a:bodyPr wrap="square">
            <a:spAutoFit/>
          </a:bodyPr>
          <a:lstStyle/>
          <a:p>
            <a:pPr marR="0" lvl="0">
              <a:lnSpc>
                <a:spcPct val="107000"/>
              </a:lnSpc>
              <a:spcBef>
                <a:spcPts val="0"/>
              </a:spcBef>
              <a:spcAft>
                <a:spcPts val="800"/>
              </a:spcAft>
            </a:pPr>
            <a:r>
              <a:rPr lang="en-US" sz="2400" kern="100" dirty="0">
                <a:effectLst/>
                <a:latin typeface="Calibri" panose="020F0502020204030204" pitchFamily="34" charset="0"/>
                <a:ea typeface="Calibri" panose="020F0502020204030204" pitchFamily="34" charset="0"/>
                <a:cs typeface="Iskoola Pota" panose="020B0502040204020203" pitchFamily="34" charset="0"/>
              </a:rPr>
              <a:t>In the field of handling the health of cattle, an important gap exists in the capability of artificial intelligence (AI) to understand and react to the complicated emotional expressions of veterinarians and farmers. The difficulty is in creating an AI system that can dynamically change its responses depending on developing emotional context within domain-specific conversations on cattle skin diseases. </a:t>
            </a:r>
          </a:p>
        </p:txBody>
      </p:sp>
      <p:sp>
        <p:nvSpPr>
          <p:cNvPr id="11" name="TextBox 10">
            <a:extLst>
              <a:ext uri="{FF2B5EF4-FFF2-40B4-BE49-F238E27FC236}">
                <a16:creationId xmlns:a16="http://schemas.microsoft.com/office/drawing/2014/main" id="{4B6C9420-9D65-57A0-D35C-2BBA74A517B4}"/>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IT20299552  | Rubasinghe L.M | TMP-2023-24-001</a:t>
            </a:r>
          </a:p>
        </p:txBody>
      </p:sp>
    </p:spTree>
    <p:extLst>
      <p:ext uri="{BB962C8B-B14F-4D97-AF65-F5344CB8AC3E}">
        <p14:creationId xmlns:p14="http://schemas.microsoft.com/office/powerpoint/2010/main" val="892577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12">
            <a:extLst>
              <a:ext uri="{FF2B5EF4-FFF2-40B4-BE49-F238E27FC236}">
                <a16:creationId xmlns:a16="http://schemas.microsoft.com/office/drawing/2014/main" id="{907E2F9D-7144-FD75-A315-BB54D3BABDD7}"/>
              </a:ext>
            </a:extLst>
          </p:cNvPr>
          <p:cNvGrpSpPr/>
          <p:nvPr/>
        </p:nvGrpSpPr>
        <p:grpSpPr>
          <a:xfrm>
            <a:off x="0" y="188640"/>
            <a:ext cx="2592288" cy="1471573"/>
            <a:chOff x="0" y="0"/>
            <a:chExt cx="6015990" cy="3802379"/>
          </a:xfrm>
        </p:grpSpPr>
        <p:pic>
          <p:nvPicPr>
            <p:cNvPr id="9" name="object 13">
              <a:extLst>
                <a:ext uri="{FF2B5EF4-FFF2-40B4-BE49-F238E27FC236}">
                  <a16:creationId xmlns:a16="http://schemas.microsoft.com/office/drawing/2014/main" id="{EF005062-07BD-918E-3131-CD476ADB02ED}"/>
                </a:ext>
              </a:extLst>
            </p:cNvPr>
            <p:cNvPicPr/>
            <p:nvPr/>
          </p:nvPicPr>
          <p:blipFill>
            <a:blip r:embed="rId2" cstate="print"/>
            <a:stretch>
              <a:fillRect/>
            </a:stretch>
          </p:blipFill>
          <p:spPr>
            <a:xfrm>
              <a:off x="3115917" y="157749"/>
              <a:ext cx="2899840" cy="2191436"/>
            </a:xfrm>
            <a:prstGeom prst="rect">
              <a:avLst/>
            </a:prstGeom>
          </p:spPr>
        </p:pic>
        <p:sp>
          <p:nvSpPr>
            <p:cNvPr id="10" name="object 14">
              <a:extLst>
                <a:ext uri="{FF2B5EF4-FFF2-40B4-BE49-F238E27FC236}">
                  <a16:creationId xmlns:a16="http://schemas.microsoft.com/office/drawing/2014/main" id="{EADFDF1B-2D8E-7B9E-AD8E-938D40C5974A}"/>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1" name="object 15">
              <a:extLst>
                <a:ext uri="{FF2B5EF4-FFF2-40B4-BE49-F238E27FC236}">
                  <a16:creationId xmlns:a16="http://schemas.microsoft.com/office/drawing/2014/main" id="{2A4E6631-D145-5C4C-0A1F-FB8611126756}"/>
                </a:ext>
              </a:extLst>
            </p:cNvPr>
            <p:cNvPicPr/>
            <p:nvPr/>
          </p:nvPicPr>
          <p:blipFill>
            <a:blip r:embed="rId3" cstate="print"/>
            <a:stretch>
              <a:fillRect/>
            </a:stretch>
          </p:blipFill>
          <p:spPr>
            <a:xfrm>
              <a:off x="0" y="0"/>
              <a:ext cx="4038599" cy="3802099"/>
            </a:xfrm>
            <a:prstGeom prst="rect">
              <a:avLst/>
            </a:prstGeom>
          </p:spPr>
        </p:pic>
      </p:grpSp>
      <p:grpSp>
        <p:nvGrpSpPr>
          <p:cNvPr id="12" name="object 9">
            <a:extLst>
              <a:ext uri="{FF2B5EF4-FFF2-40B4-BE49-F238E27FC236}">
                <a16:creationId xmlns:a16="http://schemas.microsoft.com/office/drawing/2014/main" id="{791CF24B-E73B-836C-4ED6-D449953C1CEF}"/>
              </a:ext>
            </a:extLst>
          </p:cNvPr>
          <p:cNvGrpSpPr/>
          <p:nvPr/>
        </p:nvGrpSpPr>
        <p:grpSpPr>
          <a:xfrm>
            <a:off x="22412" y="3573016"/>
            <a:ext cx="3911228" cy="2751536"/>
            <a:chOff x="0" y="5145867"/>
            <a:chExt cx="5683885" cy="3998595"/>
          </a:xfrm>
        </p:grpSpPr>
        <p:sp>
          <p:nvSpPr>
            <p:cNvPr id="13" name="object 10">
              <a:extLst>
                <a:ext uri="{FF2B5EF4-FFF2-40B4-BE49-F238E27FC236}">
                  <a16:creationId xmlns:a16="http://schemas.microsoft.com/office/drawing/2014/main" id="{6564BB26-0EA5-BC4F-D933-8D620039B297}"/>
                </a:ext>
              </a:extLst>
            </p:cNvPr>
            <p:cNvSpPr/>
            <p:nvPr/>
          </p:nvSpPr>
          <p:spPr>
            <a:xfrm>
              <a:off x="0" y="8585110"/>
              <a:ext cx="5683885" cy="559435"/>
            </a:xfrm>
            <a:custGeom>
              <a:avLst/>
              <a:gdLst/>
              <a:ahLst/>
              <a:cxnLst/>
              <a:rect l="l" t="t" r="r" b="b"/>
              <a:pathLst>
                <a:path w="5683885" h="559434">
                  <a:moveTo>
                    <a:pt x="5683262" y="549592"/>
                  </a:moveTo>
                  <a:lnTo>
                    <a:pt x="2637040" y="549592"/>
                  </a:lnTo>
                  <a:lnTo>
                    <a:pt x="2634259" y="517271"/>
                  </a:lnTo>
                  <a:lnTo>
                    <a:pt x="2629141" y="468680"/>
                  </a:lnTo>
                  <a:lnTo>
                    <a:pt x="2623235" y="421716"/>
                  </a:lnTo>
                  <a:lnTo>
                    <a:pt x="2615742" y="371322"/>
                  </a:lnTo>
                  <a:lnTo>
                    <a:pt x="2607437" y="323342"/>
                  </a:lnTo>
                  <a:lnTo>
                    <a:pt x="2598458" y="277964"/>
                  </a:lnTo>
                  <a:lnTo>
                    <a:pt x="2588933" y="235407"/>
                  </a:lnTo>
                  <a:lnTo>
                    <a:pt x="2578963" y="195846"/>
                  </a:lnTo>
                  <a:lnTo>
                    <a:pt x="2566124" y="150914"/>
                  </a:lnTo>
                  <a:lnTo>
                    <a:pt x="2553220" y="111252"/>
                  </a:lnTo>
                  <a:lnTo>
                    <a:pt x="2528862" y="48958"/>
                  </a:lnTo>
                  <a:lnTo>
                    <a:pt x="2508910" y="11176"/>
                  </a:lnTo>
                  <a:lnTo>
                    <a:pt x="2495651" y="0"/>
                  </a:lnTo>
                  <a:lnTo>
                    <a:pt x="2492248" y="4902"/>
                  </a:lnTo>
                  <a:lnTo>
                    <a:pt x="2491054" y="16535"/>
                  </a:lnTo>
                  <a:lnTo>
                    <a:pt x="2491790" y="34544"/>
                  </a:lnTo>
                  <a:lnTo>
                    <a:pt x="2494203" y="58572"/>
                  </a:lnTo>
                  <a:lnTo>
                    <a:pt x="2497988" y="88290"/>
                  </a:lnTo>
                  <a:lnTo>
                    <a:pt x="2502865" y="123418"/>
                  </a:lnTo>
                  <a:lnTo>
                    <a:pt x="2508504" y="163639"/>
                  </a:lnTo>
                  <a:lnTo>
                    <a:pt x="2514587" y="208673"/>
                  </a:lnTo>
                  <a:lnTo>
                    <a:pt x="2520772" y="258229"/>
                  </a:lnTo>
                  <a:lnTo>
                    <a:pt x="2526817" y="312026"/>
                  </a:lnTo>
                  <a:lnTo>
                    <a:pt x="2532583" y="369747"/>
                  </a:lnTo>
                  <a:lnTo>
                    <a:pt x="2537891" y="431050"/>
                  </a:lnTo>
                  <a:lnTo>
                    <a:pt x="2541257" y="476250"/>
                  </a:lnTo>
                  <a:lnTo>
                    <a:pt x="2544305" y="522998"/>
                  </a:lnTo>
                  <a:lnTo>
                    <a:pt x="2545791" y="549592"/>
                  </a:lnTo>
                  <a:lnTo>
                    <a:pt x="0" y="549592"/>
                  </a:lnTo>
                  <a:lnTo>
                    <a:pt x="0" y="558888"/>
                  </a:lnTo>
                  <a:lnTo>
                    <a:pt x="2546324" y="558888"/>
                  </a:lnTo>
                  <a:lnTo>
                    <a:pt x="2637853" y="558888"/>
                  </a:lnTo>
                  <a:lnTo>
                    <a:pt x="5683262" y="558888"/>
                  </a:lnTo>
                  <a:lnTo>
                    <a:pt x="5683262" y="549592"/>
                  </a:lnTo>
                  <a:close/>
                </a:path>
              </a:pathLst>
            </a:custGeom>
            <a:solidFill>
              <a:srgbClr val="00892B">
                <a:alpha val="29798"/>
              </a:srgbClr>
            </a:solidFill>
          </p:spPr>
          <p:txBody>
            <a:bodyPr wrap="square" lIns="0" tIns="0" rIns="0" bIns="0" rtlCol="0"/>
            <a:lstStyle/>
            <a:p>
              <a:endParaRPr/>
            </a:p>
          </p:txBody>
        </p:sp>
        <p:pic>
          <p:nvPicPr>
            <p:cNvPr id="14" name="object 11">
              <a:extLst>
                <a:ext uri="{FF2B5EF4-FFF2-40B4-BE49-F238E27FC236}">
                  <a16:creationId xmlns:a16="http://schemas.microsoft.com/office/drawing/2014/main" id="{2F0B7588-F132-988F-5CBC-57A1BF82CE13}"/>
                </a:ext>
              </a:extLst>
            </p:cNvPr>
            <p:cNvPicPr/>
            <p:nvPr/>
          </p:nvPicPr>
          <p:blipFill>
            <a:blip r:embed="rId4" cstate="print"/>
            <a:stretch>
              <a:fillRect/>
            </a:stretch>
          </p:blipFill>
          <p:spPr>
            <a:xfrm>
              <a:off x="0" y="5145867"/>
              <a:ext cx="5596939" cy="3998132"/>
            </a:xfrm>
            <a:prstGeom prst="rect">
              <a:avLst/>
            </a:prstGeom>
          </p:spPr>
        </p:pic>
      </p:grpSp>
      <p:sp>
        <p:nvSpPr>
          <p:cNvPr id="15" name="object 19">
            <a:extLst>
              <a:ext uri="{FF2B5EF4-FFF2-40B4-BE49-F238E27FC236}">
                <a16:creationId xmlns:a16="http://schemas.microsoft.com/office/drawing/2014/main" id="{E47A1D78-8207-2CF9-1D8D-137312D1ABC0}"/>
              </a:ext>
            </a:extLst>
          </p:cNvPr>
          <p:cNvSpPr txBox="1">
            <a:spLocks noGrp="1"/>
          </p:cNvSpPr>
          <p:nvPr>
            <p:ph type="title"/>
          </p:nvPr>
        </p:nvSpPr>
        <p:spPr>
          <a:xfrm>
            <a:off x="5735960" y="352823"/>
            <a:ext cx="5659320" cy="443070"/>
          </a:xfrm>
          <a:prstGeom prst="rect">
            <a:avLst/>
          </a:prstGeom>
        </p:spPr>
        <p:txBody>
          <a:bodyPr vert="horz" wrap="square" lIns="0" tIns="12065" rIns="0" bIns="0" rtlCol="0">
            <a:spAutoFit/>
          </a:bodyPr>
          <a:lstStyle/>
          <a:p>
            <a:pPr marL="12700">
              <a:lnSpc>
                <a:spcPct val="100000"/>
              </a:lnSpc>
              <a:spcBef>
                <a:spcPts val="95"/>
              </a:spcBef>
            </a:pPr>
            <a:r>
              <a:rPr sz="2800" b="1" spc="-10" dirty="0">
                <a:solidFill>
                  <a:schemeClr val="accent6"/>
                </a:solidFill>
              </a:rPr>
              <a:t>INTRODUCTION</a:t>
            </a:r>
            <a:r>
              <a:rPr sz="2800" b="1" spc="-30" dirty="0">
                <a:solidFill>
                  <a:schemeClr val="accent6"/>
                </a:solidFill>
              </a:rPr>
              <a:t> </a:t>
            </a:r>
            <a:r>
              <a:rPr sz="2800" b="1" spc="-5" dirty="0">
                <a:solidFill>
                  <a:schemeClr val="accent6"/>
                </a:solidFill>
              </a:rPr>
              <a:t>-</a:t>
            </a:r>
            <a:r>
              <a:rPr sz="2800" b="1" spc="-30" dirty="0">
                <a:solidFill>
                  <a:schemeClr val="accent6"/>
                </a:solidFill>
              </a:rPr>
              <a:t> </a:t>
            </a:r>
            <a:r>
              <a:rPr sz="2800" b="1" spc="-10" dirty="0">
                <a:solidFill>
                  <a:schemeClr val="accent6"/>
                </a:solidFill>
              </a:rPr>
              <a:t>BACKGROUND</a:t>
            </a:r>
            <a:endParaRPr sz="2800" b="1" dirty="0">
              <a:solidFill>
                <a:schemeClr val="accent6"/>
              </a:solidFill>
            </a:endParaRPr>
          </a:p>
        </p:txBody>
      </p:sp>
      <p:sp>
        <p:nvSpPr>
          <p:cNvPr id="3" name="object 3">
            <a:extLst>
              <a:ext uri="{FF2B5EF4-FFF2-40B4-BE49-F238E27FC236}">
                <a16:creationId xmlns:a16="http://schemas.microsoft.com/office/drawing/2014/main" id="{D331151C-B6E0-F1C3-3C67-F8470A3C4143}"/>
              </a:ext>
            </a:extLst>
          </p:cNvPr>
          <p:cNvSpPr txBox="1"/>
          <p:nvPr/>
        </p:nvSpPr>
        <p:spPr>
          <a:xfrm>
            <a:off x="923972" y="1479512"/>
            <a:ext cx="10471308" cy="4652617"/>
          </a:xfrm>
          <a:prstGeom prst="rect">
            <a:avLst/>
          </a:prstGeom>
        </p:spPr>
        <p:txBody>
          <a:bodyPr vert="horz" lIns="91440" tIns="45720" rIns="91440" bIns="45720" rtlCol="0">
            <a:normAutofit/>
          </a:bodyPr>
          <a:lstStyle/>
          <a:p>
            <a:pPr marL="342900" marR="0" lvl="0" indent="-228600">
              <a:lnSpc>
                <a:spcPct val="90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Iskoola Pota" panose="020B0502040204020203" pitchFamily="34" charset="0"/>
              </a:rPr>
              <a:t>F</a:t>
            </a:r>
            <a:r>
              <a:rPr lang="en-US" sz="2000" dirty="0">
                <a:effectLst/>
                <a:latin typeface="Calibri" panose="020F0502020204030204" pitchFamily="34" charset="0"/>
                <a:ea typeface="Calibri" panose="020F0502020204030204" pitchFamily="34" charset="0"/>
                <a:cs typeface="Iskoola Pota" panose="020B0502040204020203" pitchFamily="34" charset="0"/>
              </a:rPr>
              <a:t>ocus on building AI-driven smart assistant using sentiment analysis, tailored to the domain of cattle skin diseases.</a:t>
            </a:r>
          </a:p>
          <a:p>
            <a:pPr marL="114300" marR="0" lvl="0">
              <a:lnSpc>
                <a:spcPct val="90000"/>
              </a:lnSpc>
              <a:spcBef>
                <a:spcPts val="0"/>
              </a:spcBef>
              <a:spcAft>
                <a:spcPts val="0"/>
              </a:spcAft>
            </a:pPr>
            <a:endParaRPr lang="en-US" sz="2000" dirty="0">
              <a:effectLst/>
              <a:latin typeface="Calibri" panose="020F0502020204030204" pitchFamily="34" charset="0"/>
              <a:ea typeface="Calibri" panose="020F0502020204030204" pitchFamily="34" charset="0"/>
              <a:cs typeface="Iskoola Pota" panose="020B0502040204020203" pitchFamily="34" charset="0"/>
            </a:endParaRPr>
          </a:p>
          <a:p>
            <a:pPr marL="342900" marR="0" lvl="0" indent="-228600">
              <a:lnSpc>
                <a:spcPct val="90000"/>
              </a:lnSpc>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Iskoola Pota" panose="020B0502040204020203" pitchFamily="34" charset="0"/>
              </a:rPr>
              <a:t>The smart assistant can interact with users (veterinarians, cattle farmers, etc.) to provide information about disease detection, severity assessment and potential treatments. </a:t>
            </a:r>
          </a:p>
          <a:p>
            <a:pPr marL="114300" marR="0" lvl="0">
              <a:lnSpc>
                <a:spcPct val="90000"/>
              </a:lnSpc>
              <a:spcBef>
                <a:spcPts val="0"/>
              </a:spcBef>
              <a:spcAft>
                <a:spcPts val="0"/>
              </a:spcAft>
            </a:pPr>
            <a:endParaRPr lang="en-US" sz="2000" dirty="0">
              <a:effectLst/>
              <a:latin typeface="Calibri" panose="020F0502020204030204" pitchFamily="34" charset="0"/>
              <a:ea typeface="Calibri" panose="020F0502020204030204" pitchFamily="34" charset="0"/>
              <a:cs typeface="Iskoola Pota" panose="020B0502040204020203" pitchFamily="34" charset="0"/>
            </a:endParaRPr>
          </a:p>
          <a:p>
            <a:pPr marL="342900" marR="0" lvl="0" indent="-228600">
              <a:lnSpc>
                <a:spcPct val="90000"/>
              </a:lnSpc>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Iskoola Pota" panose="020B0502040204020203" pitchFamily="34" charset="0"/>
              </a:rPr>
              <a:t>Sentiment analysis can be integrated to understand user emotions and responses, enhancing the interaction experience. </a:t>
            </a:r>
          </a:p>
          <a:p>
            <a:pPr marL="114300" marR="0" lvl="0">
              <a:lnSpc>
                <a:spcPct val="90000"/>
              </a:lnSpc>
              <a:spcBef>
                <a:spcPts val="0"/>
              </a:spcBef>
              <a:spcAft>
                <a:spcPts val="0"/>
              </a:spcAft>
            </a:pPr>
            <a:endParaRPr lang="en-US" sz="2000" dirty="0">
              <a:latin typeface="Calibri" panose="020F0502020204030204" pitchFamily="34" charset="0"/>
              <a:ea typeface="Calibri" panose="020F0502020204030204" pitchFamily="34" charset="0"/>
              <a:cs typeface="Iskoola Pota" panose="020B0502040204020203" pitchFamily="34" charset="0"/>
            </a:endParaRPr>
          </a:p>
          <a:p>
            <a:pPr marL="342900" marR="0" lvl="0" indent="-228600">
              <a:lnSpc>
                <a:spcPct val="90000"/>
              </a:lnSpc>
              <a:spcBef>
                <a:spcPts val="0"/>
              </a:spcBef>
              <a:spcAft>
                <a:spcPts val="0"/>
              </a:spcAft>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Iskoola Pota" panose="020B0502040204020203" pitchFamily="34" charset="0"/>
              </a:rPr>
              <a:t>By processing textual interaction the assistant offers personalized advice, treatment suggestions, and educational information, fostering better collaboration and informed decision-making</a:t>
            </a:r>
            <a:r>
              <a:rPr lang="en-US" sz="1800" dirty="0">
                <a:effectLst/>
                <a:latin typeface="Calibri" panose="020F0502020204030204" pitchFamily="34" charset="0"/>
                <a:ea typeface="Calibri" panose="020F0502020204030204" pitchFamily="34" charset="0"/>
                <a:cs typeface="Iskoola Pota" panose="020B0502040204020203" pitchFamily="34" charset="0"/>
              </a:rPr>
              <a:t>.</a:t>
            </a:r>
            <a:endParaRPr lang="en-US" sz="1400" dirty="0">
              <a:effectLst/>
            </a:endParaRPr>
          </a:p>
        </p:txBody>
      </p:sp>
      <p:sp>
        <p:nvSpPr>
          <p:cNvPr id="2" name="TextBox 1">
            <a:extLst>
              <a:ext uri="{FF2B5EF4-FFF2-40B4-BE49-F238E27FC236}">
                <a16:creationId xmlns:a16="http://schemas.microsoft.com/office/drawing/2014/main" id="{DBE289B6-5752-2EA9-90CE-E2663C9E56D6}"/>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IT20299552  | Rubasinghe L.M | TMP-2023-24-001</a:t>
            </a:r>
          </a:p>
        </p:txBody>
      </p:sp>
    </p:spTree>
    <p:extLst>
      <p:ext uri="{BB962C8B-B14F-4D97-AF65-F5344CB8AC3E}">
        <p14:creationId xmlns:p14="http://schemas.microsoft.com/office/powerpoint/2010/main" val="906492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7">
            <a:extLst>
              <a:ext uri="{FF2B5EF4-FFF2-40B4-BE49-F238E27FC236}">
                <a16:creationId xmlns:a16="http://schemas.microsoft.com/office/drawing/2014/main" id="{E181B23D-EC07-1988-C673-60F8A86D2534}"/>
              </a:ext>
            </a:extLst>
          </p:cNvPr>
          <p:cNvPicPr/>
          <p:nvPr/>
        </p:nvPicPr>
        <p:blipFill>
          <a:blip r:embed="rId2" cstate="print"/>
          <a:stretch>
            <a:fillRect/>
          </a:stretch>
        </p:blipFill>
        <p:spPr>
          <a:xfrm>
            <a:off x="9862614" y="2060848"/>
            <a:ext cx="2115843" cy="3538388"/>
          </a:xfrm>
          <a:prstGeom prst="rect">
            <a:avLst/>
          </a:prstGeom>
        </p:spPr>
      </p:pic>
      <p:pic>
        <p:nvPicPr>
          <p:cNvPr id="3" name="object 36">
            <a:extLst>
              <a:ext uri="{FF2B5EF4-FFF2-40B4-BE49-F238E27FC236}">
                <a16:creationId xmlns:a16="http://schemas.microsoft.com/office/drawing/2014/main" id="{11881D87-B5E8-2911-3C14-E5756DBEC650}"/>
              </a:ext>
            </a:extLst>
          </p:cNvPr>
          <p:cNvPicPr/>
          <p:nvPr/>
        </p:nvPicPr>
        <p:blipFill>
          <a:blip r:embed="rId3" cstate="print"/>
          <a:stretch>
            <a:fillRect/>
          </a:stretch>
        </p:blipFill>
        <p:spPr>
          <a:xfrm>
            <a:off x="8400256" y="4867042"/>
            <a:ext cx="1296650" cy="1034866"/>
          </a:xfrm>
          <a:prstGeom prst="rect">
            <a:avLst/>
          </a:prstGeom>
        </p:spPr>
      </p:pic>
      <p:grpSp>
        <p:nvGrpSpPr>
          <p:cNvPr id="14" name="object 3">
            <a:extLst>
              <a:ext uri="{FF2B5EF4-FFF2-40B4-BE49-F238E27FC236}">
                <a16:creationId xmlns:a16="http://schemas.microsoft.com/office/drawing/2014/main" id="{EE16C236-8901-6DFD-F803-D732F89DCA3D}"/>
              </a:ext>
            </a:extLst>
          </p:cNvPr>
          <p:cNvGrpSpPr/>
          <p:nvPr/>
        </p:nvGrpSpPr>
        <p:grpSpPr>
          <a:xfrm>
            <a:off x="0" y="188640"/>
            <a:ext cx="2463101" cy="1556792"/>
            <a:chOff x="0" y="0"/>
            <a:chExt cx="6015990" cy="3802379"/>
          </a:xfrm>
        </p:grpSpPr>
        <p:pic>
          <p:nvPicPr>
            <p:cNvPr id="15" name="object 4">
              <a:extLst>
                <a:ext uri="{FF2B5EF4-FFF2-40B4-BE49-F238E27FC236}">
                  <a16:creationId xmlns:a16="http://schemas.microsoft.com/office/drawing/2014/main" id="{579F8027-697A-B8B6-17C5-7320B9DE83A6}"/>
                </a:ext>
              </a:extLst>
            </p:cNvPr>
            <p:cNvPicPr/>
            <p:nvPr/>
          </p:nvPicPr>
          <p:blipFill>
            <a:blip r:embed="rId4" cstate="print"/>
            <a:stretch>
              <a:fillRect/>
            </a:stretch>
          </p:blipFill>
          <p:spPr>
            <a:xfrm>
              <a:off x="3115917" y="157748"/>
              <a:ext cx="2899840" cy="2191436"/>
            </a:xfrm>
            <a:prstGeom prst="rect">
              <a:avLst/>
            </a:prstGeom>
          </p:spPr>
        </p:pic>
        <p:sp>
          <p:nvSpPr>
            <p:cNvPr id="16" name="object 5">
              <a:extLst>
                <a:ext uri="{FF2B5EF4-FFF2-40B4-BE49-F238E27FC236}">
                  <a16:creationId xmlns:a16="http://schemas.microsoft.com/office/drawing/2014/main" id="{B7AB6A8E-8EA0-AA61-6349-2F3026FE22ED}"/>
                </a:ext>
              </a:extLst>
            </p:cNvPr>
            <p:cNvSpPr/>
            <p:nvPr/>
          </p:nvSpPr>
          <p:spPr>
            <a:xfrm>
              <a:off x="4590456" y="102231"/>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7" name="object 6">
              <a:extLst>
                <a:ext uri="{FF2B5EF4-FFF2-40B4-BE49-F238E27FC236}">
                  <a16:creationId xmlns:a16="http://schemas.microsoft.com/office/drawing/2014/main" id="{3B8DDD50-DCAF-4DA5-DBA7-F4B986B7384C}"/>
                </a:ext>
              </a:extLst>
            </p:cNvPr>
            <p:cNvPicPr/>
            <p:nvPr/>
          </p:nvPicPr>
          <p:blipFill>
            <a:blip r:embed="rId5" cstate="print"/>
            <a:stretch>
              <a:fillRect/>
            </a:stretch>
          </p:blipFill>
          <p:spPr>
            <a:xfrm>
              <a:off x="0" y="0"/>
              <a:ext cx="4038599" cy="3802098"/>
            </a:xfrm>
            <a:prstGeom prst="rect">
              <a:avLst/>
            </a:prstGeom>
          </p:spPr>
        </p:pic>
      </p:grpSp>
      <p:pic>
        <p:nvPicPr>
          <p:cNvPr id="18" name="object 2">
            <a:extLst>
              <a:ext uri="{FF2B5EF4-FFF2-40B4-BE49-F238E27FC236}">
                <a16:creationId xmlns:a16="http://schemas.microsoft.com/office/drawing/2014/main" id="{A0D715F2-FFCA-944A-1CBA-D94A10EC8F35}"/>
              </a:ext>
            </a:extLst>
          </p:cNvPr>
          <p:cNvPicPr/>
          <p:nvPr/>
        </p:nvPicPr>
        <p:blipFill>
          <a:blip r:embed="rId6" cstate="print"/>
          <a:stretch>
            <a:fillRect/>
          </a:stretch>
        </p:blipFill>
        <p:spPr>
          <a:xfrm>
            <a:off x="-4375" y="4509120"/>
            <a:ext cx="2636810" cy="1883586"/>
          </a:xfrm>
          <a:prstGeom prst="rect">
            <a:avLst/>
          </a:prstGeom>
        </p:spPr>
      </p:pic>
      <p:sp>
        <p:nvSpPr>
          <p:cNvPr id="5" name="TextBox 4">
            <a:extLst>
              <a:ext uri="{FF2B5EF4-FFF2-40B4-BE49-F238E27FC236}">
                <a16:creationId xmlns:a16="http://schemas.microsoft.com/office/drawing/2014/main" id="{3FE7F9E2-9001-54D7-61D5-37F9853E74BA}"/>
              </a:ext>
            </a:extLst>
          </p:cNvPr>
          <p:cNvSpPr txBox="1"/>
          <p:nvPr/>
        </p:nvSpPr>
        <p:spPr>
          <a:xfrm>
            <a:off x="3909719" y="1128799"/>
            <a:ext cx="6816365" cy="1724318"/>
          </a:xfrm>
          <a:prstGeom prst="rect">
            <a:avLst/>
          </a:prstGeom>
          <a:noFill/>
        </p:spPr>
        <p:txBody>
          <a:bodyPr wrap="square">
            <a:spAutoFit/>
          </a:bodyPr>
          <a:lstStyle/>
          <a:p>
            <a:pPr marL="209169" indent="-209169" defTabSz="557784">
              <a:lnSpc>
                <a:spcPct val="107000"/>
              </a:lnSpc>
              <a:buFont typeface="Arial" panose="020B0604020202020204" pitchFamily="34" charset="0"/>
              <a:buChar char="•"/>
            </a:pPr>
            <a:r>
              <a:rPr lang="en-US" sz="2000" kern="100" dirty="0">
                <a:solidFill>
                  <a:schemeClr val="tx1"/>
                </a:solidFill>
                <a:latin typeface="Calibri" panose="020F0502020204030204" pitchFamily="34" charset="0"/>
                <a:ea typeface="+mn-ea"/>
                <a:cs typeface="Iskoola Pota" panose="020B0502040204020203" pitchFamily="34" charset="0"/>
              </a:rPr>
              <a:t>Data Analyzing of cattle skin diseases</a:t>
            </a:r>
          </a:p>
          <a:p>
            <a:pPr marL="209169" indent="-209169" defTabSz="557784">
              <a:lnSpc>
                <a:spcPct val="107000"/>
              </a:lnSpc>
              <a:buFont typeface="Arial" panose="020B0604020202020204" pitchFamily="34" charset="0"/>
              <a:buChar char="•"/>
            </a:pPr>
            <a:r>
              <a:rPr lang="en-US" sz="2000" dirty="0">
                <a:solidFill>
                  <a:srgbClr val="000000"/>
                </a:solidFill>
                <a:effectLst/>
                <a:ea typeface="Calibri" panose="020F0502020204030204" pitchFamily="34" charset="0"/>
              </a:rPr>
              <a:t>Develop an Emotionally Intelligent AI Smart Assistant </a:t>
            </a:r>
          </a:p>
          <a:p>
            <a:pPr marL="209169" indent="-209169" defTabSz="557784">
              <a:lnSpc>
                <a:spcPct val="107000"/>
              </a:lnSpc>
              <a:buFont typeface="Arial" panose="020B0604020202020204" pitchFamily="34" charset="0"/>
              <a:buChar char="•"/>
            </a:pPr>
            <a:r>
              <a:rPr lang="en-US" sz="2000" kern="100" dirty="0">
                <a:solidFill>
                  <a:srgbClr val="000000"/>
                </a:solidFill>
                <a:effectLst/>
                <a:ea typeface="Calibri" panose="020F0502020204030204" pitchFamily="34" charset="0"/>
                <a:cs typeface="Iskoola Pota" panose="020B0502040204020203" pitchFamily="34" charset="0"/>
              </a:rPr>
              <a:t>Implement an Advanced Dialog Management</a:t>
            </a:r>
          </a:p>
          <a:p>
            <a:pPr marL="209169" indent="-209169" defTabSz="557784">
              <a:lnSpc>
                <a:spcPct val="107000"/>
              </a:lnSpc>
              <a:buFont typeface="Arial" panose="020B0604020202020204" pitchFamily="34" charset="0"/>
              <a:buChar char="•"/>
            </a:pPr>
            <a:r>
              <a:rPr lang="en-US" sz="2000" kern="100" dirty="0">
                <a:effectLst/>
                <a:latin typeface="Calibri" panose="020F0502020204030204" pitchFamily="34" charset="0"/>
                <a:ea typeface="Calibri" panose="020F0502020204030204" pitchFamily="34" charset="0"/>
                <a:cs typeface="Iskoola Pota" panose="020B0502040204020203" pitchFamily="34" charset="0"/>
              </a:rPr>
              <a:t>Generate personalized care plans</a:t>
            </a:r>
            <a:endParaRPr lang="en-US" sz="2000" kern="100" dirty="0">
              <a:solidFill>
                <a:schemeClr val="tx1"/>
              </a:solidFill>
              <a:ea typeface="+mn-ea"/>
              <a:cs typeface="Iskoola Pota" panose="020B0502040204020203" pitchFamily="34" charset="0"/>
            </a:endParaRPr>
          </a:p>
          <a:p>
            <a:pPr marL="209169" indent="-209169" defTabSz="557784">
              <a:lnSpc>
                <a:spcPct val="107000"/>
              </a:lnSpc>
              <a:buFont typeface="Arial" panose="020B0604020202020204" pitchFamily="34" charset="0"/>
              <a:buChar char="•"/>
            </a:pPr>
            <a:r>
              <a:rPr lang="en-US" sz="2000" kern="100" dirty="0">
                <a:solidFill>
                  <a:schemeClr val="tx1"/>
                </a:solidFill>
                <a:latin typeface="Calibri" panose="020F0502020204030204" pitchFamily="34" charset="0"/>
                <a:ea typeface="+mn-ea"/>
                <a:cs typeface="Iskoola Pota" panose="020B0502040204020203" pitchFamily="34" charset="0"/>
              </a:rPr>
              <a:t>Address Ethical Considerations and Data Privacy</a:t>
            </a:r>
            <a:endParaRPr lang="en-US" sz="2000" kern="100" dirty="0">
              <a:effectLst/>
              <a:latin typeface="Calibri" panose="020F0502020204030204" pitchFamily="34" charset="0"/>
              <a:ea typeface="Calibri" panose="020F0502020204030204" pitchFamily="34" charset="0"/>
              <a:cs typeface="Iskoola Pota" panose="020B0502040204020203" pitchFamily="34" charset="0"/>
            </a:endParaRPr>
          </a:p>
        </p:txBody>
      </p:sp>
      <p:sp>
        <p:nvSpPr>
          <p:cNvPr id="6" name="object 2">
            <a:extLst>
              <a:ext uri="{FF2B5EF4-FFF2-40B4-BE49-F238E27FC236}">
                <a16:creationId xmlns:a16="http://schemas.microsoft.com/office/drawing/2014/main" id="{AFC632D6-BD2C-FAF9-A8BA-FDD590314E76}"/>
              </a:ext>
            </a:extLst>
          </p:cNvPr>
          <p:cNvSpPr txBox="1">
            <a:spLocks noGrp="1"/>
          </p:cNvSpPr>
          <p:nvPr>
            <p:ph type="title"/>
          </p:nvPr>
        </p:nvSpPr>
        <p:spPr>
          <a:xfrm>
            <a:off x="6221726" y="334113"/>
            <a:ext cx="4488759" cy="646963"/>
          </a:xfrm>
          <a:prstGeom prst="rect">
            <a:avLst/>
          </a:prstGeom>
        </p:spPr>
        <p:txBody>
          <a:bodyPr vert="horz" lIns="0" tIns="12065" rIns="0" bIns="0" rtlCol="0" anchor="b">
            <a:normAutofit/>
          </a:bodyPr>
          <a:lstStyle/>
          <a:p>
            <a:pPr marL="12700" algn="ctr">
              <a:spcBef>
                <a:spcPts val="95"/>
              </a:spcBef>
            </a:pPr>
            <a:r>
              <a:rPr lang="en-US" sz="3600" spc="-5" dirty="0">
                <a:solidFill>
                  <a:schemeClr val="tx2"/>
                </a:solidFill>
              </a:rPr>
              <a:t>Specific</a:t>
            </a:r>
            <a:r>
              <a:rPr lang="en-US" sz="3600" spc="-50" dirty="0">
                <a:solidFill>
                  <a:schemeClr val="tx2"/>
                </a:solidFill>
              </a:rPr>
              <a:t> </a:t>
            </a:r>
            <a:r>
              <a:rPr lang="en-US" sz="3600" spc="-10" dirty="0">
                <a:solidFill>
                  <a:schemeClr val="tx2"/>
                </a:solidFill>
              </a:rPr>
              <a:t>Objectives</a:t>
            </a:r>
            <a:endParaRPr lang="en-US" sz="3600" dirty="0">
              <a:solidFill>
                <a:schemeClr val="tx2"/>
              </a:solidFill>
            </a:endParaRPr>
          </a:p>
        </p:txBody>
      </p:sp>
      <p:sp>
        <p:nvSpPr>
          <p:cNvPr id="10" name="object 2">
            <a:extLst>
              <a:ext uri="{FF2B5EF4-FFF2-40B4-BE49-F238E27FC236}">
                <a16:creationId xmlns:a16="http://schemas.microsoft.com/office/drawing/2014/main" id="{CD2EB054-EE5C-FF27-DCDA-6377B0D8658F}"/>
              </a:ext>
            </a:extLst>
          </p:cNvPr>
          <p:cNvSpPr txBox="1">
            <a:spLocks/>
          </p:cNvSpPr>
          <p:nvPr/>
        </p:nvSpPr>
        <p:spPr>
          <a:xfrm>
            <a:off x="427419" y="3145909"/>
            <a:ext cx="2904064" cy="566181"/>
          </a:xfrm>
          <a:prstGeom prst="rect">
            <a:avLst/>
          </a:prstGeom>
        </p:spPr>
        <p:txBody>
          <a:bodyPr vert="horz" wrap="square" lIns="0" tIns="12065"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747" defTabSz="557784">
              <a:lnSpc>
                <a:spcPct val="100000"/>
              </a:lnSpc>
              <a:spcBef>
                <a:spcPts val="58"/>
              </a:spcBef>
            </a:pPr>
            <a:r>
              <a:rPr lang="en-US" sz="3600" kern="1200" spc="-3" dirty="0">
                <a:solidFill>
                  <a:schemeClr val="tx1"/>
                </a:solidFill>
                <a:latin typeface="+mj-lt"/>
                <a:ea typeface="+mj-ea"/>
                <a:cs typeface="+mj-cs"/>
              </a:rPr>
              <a:t>Sub</a:t>
            </a:r>
            <a:r>
              <a:rPr lang="en-US" sz="3600" kern="1200" spc="-46" dirty="0">
                <a:solidFill>
                  <a:schemeClr val="tx1"/>
                </a:solidFill>
                <a:latin typeface="+mj-lt"/>
                <a:ea typeface="+mj-ea"/>
                <a:cs typeface="+mj-cs"/>
              </a:rPr>
              <a:t> </a:t>
            </a:r>
            <a:r>
              <a:rPr lang="en-US" sz="3600" kern="1200" spc="-6" dirty="0">
                <a:solidFill>
                  <a:schemeClr val="tx1"/>
                </a:solidFill>
                <a:latin typeface="+mj-lt"/>
                <a:ea typeface="+mj-ea"/>
                <a:cs typeface="+mj-cs"/>
              </a:rPr>
              <a:t>Objectives</a:t>
            </a:r>
            <a:endParaRPr lang="en-US" sz="3600" dirty="0"/>
          </a:p>
        </p:txBody>
      </p:sp>
      <p:sp>
        <p:nvSpPr>
          <p:cNvPr id="11" name="TextBox 10">
            <a:extLst>
              <a:ext uri="{FF2B5EF4-FFF2-40B4-BE49-F238E27FC236}">
                <a16:creationId xmlns:a16="http://schemas.microsoft.com/office/drawing/2014/main" id="{13646FB1-EFCA-C2BB-F6ED-2A85F06E2388}"/>
              </a:ext>
            </a:extLst>
          </p:cNvPr>
          <p:cNvSpPr txBox="1"/>
          <p:nvPr/>
        </p:nvSpPr>
        <p:spPr>
          <a:xfrm>
            <a:off x="3009379" y="3812258"/>
            <a:ext cx="4958829" cy="2244845"/>
          </a:xfrm>
          <a:prstGeom prst="rect">
            <a:avLst/>
          </a:prstGeom>
          <a:noFill/>
        </p:spPr>
        <p:txBody>
          <a:bodyPr wrap="square">
            <a:spAutoFit/>
          </a:bodyPr>
          <a:lstStyle/>
          <a:p>
            <a:pPr marL="209169" indent="-209169" defTabSz="557784">
              <a:lnSpc>
                <a:spcPct val="107000"/>
              </a:lnSpc>
              <a:buFont typeface="Arial" panose="020B0604020202020204" pitchFamily="34" charset="0"/>
              <a:buChar char="•"/>
            </a:pPr>
            <a:r>
              <a:rPr lang="en-US" sz="2000" kern="100" dirty="0">
                <a:solidFill>
                  <a:schemeClr val="tx1"/>
                </a:solidFill>
                <a:latin typeface="Calibri" panose="020F0502020204030204" pitchFamily="34" charset="0"/>
                <a:ea typeface="+mn-ea"/>
                <a:cs typeface="Iskoola Pota" panose="020B0502040204020203" pitchFamily="34" charset="0"/>
              </a:rPr>
              <a:t>Analyze Data</a:t>
            </a:r>
          </a:p>
          <a:p>
            <a:pPr marL="209169" indent="-209169" defTabSz="557784">
              <a:lnSpc>
                <a:spcPct val="107000"/>
              </a:lnSpc>
              <a:buFont typeface="Arial" panose="020B0604020202020204" pitchFamily="34" charset="0"/>
              <a:buChar char="•"/>
            </a:pPr>
            <a:r>
              <a:rPr lang="en-US" sz="2000" kern="100" dirty="0">
                <a:solidFill>
                  <a:schemeClr val="tx1"/>
                </a:solidFill>
                <a:latin typeface="Calibri" panose="020F0502020204030204" pitchFamily="34" charset="0"/>
                <a:ea typeface="+mn-ea"/>
                <a:cs typeface="Iskoola Pota" panose="020B0502040204020203" pitchFamily="34" charset="0"/>
              </a:rPr>
              <a:t>Real-Time Updates</a:t>
            </a:r>
          </a:p>
          <a:p>
            <a:pPr marL="209169" indent="-209169" defTabSz="557784">
              <a:lnSpc>
                <a:spcPct val="107000"/>
              </a:lnSpc>
              <a:buFont typeface="Arial" panose="020B0604020202020204" pitchFamily="34" charset="0"/>
              <a:buChar char="•"/>
            </a:pPr>
            <a:r>
              <a:rPr lang="en-US" sz="2000" kern="100" dirty="0">
                <a:solidFill>
                  <a:schemeClr val="tx1"/>
                </a:solidFill>
                <a:latin typeface="Calibri" panose="020F0502020204030204" pitchFamily="34" charset="0"/>
                <a:ea typeface="+mn-ea"/>
                <a:cs typeface="Iskoola Pota" panose="020B0502040204020203" pitchFamily="34" charset="0"/>
              </a:rPr>
              <a:t>Data Integration and Compatibility</a:t>
            </a:r>
          </a:p>
          <a:p>
            <a:pPr marL="209169" indent="-209169" defTabSz="557784">
              <a:lnSpc>
                <a:spcPct val="107000"/>
              </a:lnSpc>
              <a:spcAft>
                <a:spcPts val="488"/>
              </a:spcAft>
              <a:buFont typeface="Arial" panose="020B0604020202020204" pitchFamily="34" charset="0"/>
              <a:buChar char="•"/>
            </a:pPr>
            <a:r>
              <a:rPr lang="en-US" sz="2000" kern="100" dirty="0">
                <a:solidFill>
                  <a:schemeClr val="tx1"/>
                </a:solidFill>
                <a:latin typeface="Calibri" panose="020F0502020204030204" pitchFamily="34" charset="0"/>
                <a:ea typeface="+mn-ea"/>
                <a:cs typeface="Iskoola Pota" panose="020B0502040204020203" pitchFamily="34" charset="0"/>
              </a:rPr>
              <a:t>Anonymization and Data Security</a:t>
            </a:r>
          </a:p>
          <a:p>
            <a:pPr marL="209169" indent="-209169" defTabSz="557784">
              <a:lnSpc>
                <a:spcPct val="107000"/>
              </a:lnSpc>
              <a:spcAft>
                <a:spcPts val="488"/>
              </a:spcAft>
              <a:buFont typeface="Arial" panose="020B0604020202020204" pitchFamily="34" charset="0"/>
              <a:buChar char="•"/>
            </a:pPr>
            <a:r>
              <a:rPr lang="en-US" sz="2000" kern="100" dirty="0">
                <a:latin typeface="Calibri" panose="020F0502020204030204" pitchFamily="34" charset="0"/>
                <a:cs typeface="Iskoola Pota" panose="020B0502040204020203" pitchFamily="34" charset="0"/>
              </a:rPr>
              <a:t>Dynamic response and adaption</a:t>
            </a:r>
            <a:endParaRPr lang="en-US" sz="2000" kern="100" dirty="0">
              <a:solidFill>
                <a:schemeClr val="tx1"/>
              </a:solidFill>
              <a:latin typeface="Calibri" panose="020F0502020204030204" pitchFamily="34" charset="0"/>
              <a:ea typeface="+mn-ea"/>
              <a:cs typeface="Iskoola Pota" panose="020B0502040204020203" pitchFamily="34" charset="0"/>
            </a:endParaRPr>
          </a:p>
          <a:p>
            <a:pPr marL="342900" marR="0" lvl="0" indent="-342900">
              <a:lnSpc>
                <a:spcPct val="107000"/>
              </a:lnSpc>
              <a:spcBef>
                <a:spcPts val="0"/>
              </a:spcBef>
              <a:spcAft>
                <a:spcPts val="800"/>
              </a:spcAft>
              <a:buFont typeface="+mj-lt"/>
              <a:buAutoNum type="arabicPeriod"/>
            </a:pPr>
            <a:endParaRPr lang="en-US" sz="2400" kern="100" dirty="0">
              <a:effectLst/>
              <a:latin typeface="Calibri" panose="020F0502020204030204" pitchFamily="34" charset="0"/>
              <a:ea typeface="Calibri" panose="020F0502020204030204" pitchFamily="34" charset="0"/>
              <a:cs typeface="Iskoola Pota" panose="020B0502040204020203" pitchFamily="34" charset="0"/>
            </a:endParaRPr>
          </a:p>
        </p:txBody>
      </p:sp>
      <p:sp>
        <p:nvSpPr>
          <p:cNvPr id="7" name="TextBox 6">
            <a:extLst>
              <a:ext uri="{FF2B5EF4-FFF2-40B4-BE49-F238E27FC236}">
                <a16:creationId xmlns:a16="http://schemas.microsoft.com/office/drawing/2014/main" id="{7047DCD7-67E9-A865-AA2E-23DF1DE5AF29}"/>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IT20299552  | Rubasinghe L.M | TMP-2023-24-001</a:t>
            </a:r>
          </a:p>
        </p:txBody>
      </p:sp>
    </p:spTree>
    <p:extLst>
      <p:ext uri="{BB962C8B-B14F-4D97-AF65-F5344CB8AC3E}">
        <p14:creationId xmlns:p14="http://schemas.microsoft.com/office/powerpoint/2010/main" val="316581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object 12">
            <a:extLst>
              <a:ext uri="{FF2B5EF4-FFF2-40B4-BE49-F238E27FC236}">
                <a16:creationId xmlns:a16="http://schemas.microsoft.com/office/drawing/2014/main" id="{907E2F9D-7144-FD75-A315-BB54D3BABDD7}"/>
              </a:ext>
            </a:extLst>
          </p:cNvPr>
          <p:cNvGrpSpPr/>
          <p:nvPr/>
        </p:nvGrpSpPr>
        <p:grpSpPr>
          <a:xfrm>
            <a:off x="0" y="188640"/>
            <a:ext cx="2592288" cy="1471573"/>
            <a:chOff x="0" y="0"/>
            <a:chExt cx="6015990" cy="3802379"/>
          </a:xfrm>
        </p:grpSpPr>
        <p:pic>
          <p:nvPicPr>
            <p:cNvPr id="9" name="object 13">
              <a:extLst>
                <a:ext uri="{FF2B5EF4-FFF2-40B4-BE49-F238E27FC236}">
                  <a16:creationId xmlns:a16="http://schemas.microsoft.com/office/drawing/2014/main" id="{EF005062-07BD-918E-3131-CD476ADB02ED}"/>
                </a:ext>
              </a:extLst>
            </p:cNvPr>
            <p:cNvPicPr/>
            <p:nvPr/>
          </p:nvPicPr>
          <p:blipFill>
            <a:blip r:embed="rId2" cstate="print"/>
            <a:stretch>
              <a:fillRect/>
            </a:stretch>
          </p:blipFill>
          <p:spPr>
            <a:xfrm>
              <a:off x="3115917" y="157749"/>
              <a:ext cx="2899840" cy="2191436"/>
            </a:xfrm>
            <a:prstGeom prst="rect">
              <a:avLst/>
            </a:prstGeom>
          </p:spPr>
        </p:pic>
        <p:sp>
          <p:nvSpPr>
            <p:cNvPr id="10" name="object 14">
              <a:extLst>
                <a:ext uri="{FF2B5EF4-FFF2-40B4-BE49-F238E27FC236}">
                  <a16:creationId xmlns:a16="http://schemas.microsoft.com/office/drawing/2014/main" id="{EADFDF1B-2D8E-7B9E-AD8E-938D40C5974A}"/>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11" name="object 15">
              <a:extLst>
                <a:ext uri="{FF2B5EF4-FFF2-40B4-BE49-F238E27FC236}">
                  <a16:creationId xmlns:a16="http://schemas.microsoft.com/office/drawing/2014/main" id="{2A4E6631-D145-5C4C-0A1F-FB8611126756}"/>
                </a:ext>
              </a:extLst>
            </p:cNvPr>
            <p:cNvPicPr/>
            <p:nvPr/>
          </p:nvPicPr>
          <p:blipFill>
            <a:blip r:embed="rId3" cstate="print"/>
            <a:stretch>
              <a:fillRect/>
            </a:stretch>
          </p:blipFill>
          <p:spPr>
            <a:xfrm>
              <a:off x="0" y="0"/>
              <a:ext cx="4038599" cy="3802099"/>
            </a:xfrm>
            <a:prstGeom prst="rect">
              <a:avLst/>
            </a:prstGeom>
          </p:spPr>
        </p:pic>
      </p:grpSp>
      <p:grpSp>
        <p:nvGrpSpPr>
          <p:cNvPr id="12" name="object 9">
            <a:extLst>
              <a:ext uri="{FF2B5EF4-FFF2-40B4-BE49-F238E27FC236}">
                <a16:creationId xmlns:a16="http://schemas.microsoft.com/office/drawing/2014/main" id="{791CF24B-E73B-836C-4ED6-D449953C1CEF}"/>
              </a:ext>
            </a:extLst>
          </p:cNvPr>
          <p:cNvGrpSpPr/>
          <p:nvPr/>
        </p:nvGrpSpPr>
        <p:grpSpPr>
          <a:xfrm>
            <a:off x="22412" y="3570062"/>
            <a:ext cx="3911228" cy="2751536"/>
            <a:chOff x="0" y="5145867"/>
            <a:chExt cx="5683885" cy="3998595"/>
          </a:xfrm>
        </p:grpSpPr>
        <p:sp>
          <p:nvSpPr>
            <p:cNvPr id="13" name="object 10">
              <a:extLst>
                <a:ext uri="{FF2B5EF4-FFF2-40B4-BE49-F238E27FC236}">
                  <a16:creationId xmlns:a16="http://schemas.microsoft.com/office/drawing/2014/main" id="{6564BB26-0EA5-BC4F-D933-8D620039B297}"/>
                </a:ext>
              </a:extLst>
            </p:cNvPr>
            <p:cNvSpPr/>
            <p:nvPr/>
          </p:nvSpPr>
          <p:spPr>
            <a:xfrm>
              <a:off x="0" y="8585110"/>
              <a:ext cx="5683885" cy="559435"/>
            </a:xfrm>
            <a:custGeom>
              <a:avLst/>
              <a:gdLst/>
              <a:ahLst/>
              <a:cxnLst/>
              <a:rect l="l" t="t" r="r" b="b"/>
              <a:pathLst>
                <a:path w="5683885" h="559434">
                  <a:moveTo>
                    <a:pt x="5683262" y="549592"/>
                  </a:moveTo>
                  <a:lnTo>
                    <a:pt x="2637040" y="549592"/>
                  </a:lnTo>
                  <a:lnTo>
                    <a:pt x="2634259" y="517271"/>
                  </a:lnTo>
                  <a:lnTo>
                    <a:pt x="2629141" y="468680"/>
                  </a:lnTo>
                  <a:lnTo>
                    <a:pt x="2623235" y="421716"/>
                  </a:lnTo>
                  <a:lnTo>
                    <a:pt x="2615742" y="371322"/>
                  </a:lnTo>
                  <a:lnTo>
                    <a:pt x="2607437" y="323342"/>
                  </a:lnTo>
                  <a:lnTo>
                    <a:pt x="2598458" y="277964"/>
                  </a:lnTo>
                  <a:lnTo>
                    <a:pt x="2588933" y="235407"/>
                  </a:lnTo>
                  <a:lnTo>
                    <a:pt x="2578963" y="195846"/>
                  </a:lnTo>
                  <a:lnTo>
                    <a:pt x="2566124" y="150914"/>
                  </a:lnTo>
                  <a:lnTo>
                    <a:pt x="2553220" y="111252"/>
                  </a:lnTo>
                  <a:lnTo>
                    <a:pt x="2528862" y="48958"/>
                  </a:lnTo>
                  <a:lnTo>
                    <a:pt x="2508910" y="11176"/>
                  </a:lnTo>
                  <a:lnTo>
                    <a:pt x="2495651" y="0"/>
                  </a:lnTo>
                  <a:lnTo>
                    <a:pt x="2492248" y="4902"/>
                  </a:lnTo>
                  <a:lnTo>
                    <a:pt x="2491054" y="16535"/>
                  </a:lnTo>
                  <a:lnTo>
                    <a:pt x="2491790" y="34544"/>
                  </a:lnTo>
                  <a:lnTo>
                    <a:pt x="2494203" y="58572"/>
                  </a:lnTo>
                  <a:lnTo>
                    <a:pt x="2497988" y="88290"/>
                  </a:lnTo>
                  <a:lnTo>
                    <a:pt x="2502865" y="123418"/>
                  </a:lnTo>
                  <a:lnTo>
                    <a:pt x="2508504" y="163639"/>
                  </a:lnTo>
                  <a:lnTo>
                    <a:pt x="2514587" y="208673"/>
                  </a:lnTo>
                  <a:lnTo>
                    <a:pt x="2520772" y="258229"/>
                  </a:lnTo>
                  <a:lnTo>
                    <a:pt x="2526817" y="312026"/>
                  </a:lnTo>
                  <a:lnTo>
                    <a:pt x="2532583" y="369747"/>
                  </a:lnTo>
                  <a:lnTo>
                    <a:pt x="2537891" y="431050"/>
                  </a:lnTo>
                  <a:lnTo>
                    <a:pt x="2541257" y="476250"/>
                  </a:lnTo>
                  <a:lnTo>
                    <a:pt x="2544305" y="522998"/>
                  </a:lnTo>
                  <a:lnTo>
                    <a:pt x="2545791" y="549592"/>
                  </a:lnTo>
                  <a:lnTo>
                    <a:pt x="0" y="549592"/>
                  </a:lnTo>
                  <a:lnTo>
                    <a:pt x="0" y="558888"/>
                  </a:lnTo>
                  <a:lnTo>
                    <a:pt x="2546324" y="558888"/>
                  </a:lnTo>
                  <a:lnTo>
                    <a:pt x="2637853" y="558888"/>
                  </a:lnTo>
                  <a:lnTo>
                    <a:pt x="5683262" y="558888"/>
                  </a:lnTo>
                  <a:lnTo>
                    <a:pt x="5683262" y="549592"/>
                  </a:lnTo>
                  <a:close/>
                </a:path>
              </a:pathLst>
            </a:custGeom>
            <a:solidFill>
              <a:srgbClr val="00892B">
                <a:alpha val="29798"/>
              </a:srgbClr>
            </a:solidFill>
          </p:spPr>
          <p:txBody>
            <a:bodyPr wrap="square" lIns="0" tIns="0" rIns="0" bIns="0" rtlCol="0"/>
            <a:lstStyle/>
            <a:p>
              <a:endParaRPr/>
            </a:p>
          </p:txBody>
        </p:sp>
        <p:pic>
          <p:nvPicPr>
            <p:cNvPr id="14" name="object 11">
              <a:extLst>
                <a:ext uri="{FF2B5EF4-FFF2-40B4-BE49-F238E27FC236}">
                  <a16:creationId xmlns:a16="http://schemas.microsoft.com/office/drawing/2014/main" id="{2F0B7588-F132-988F-5CBC-57A1BF82CE13}"/>
                </a:ext>
              </a:extLst>
            </p:cNvPr>
            <p:cNvPicPr/>
            <p:nvPr/>
          </p:nvPicPr>
          <p:blipFill>
            <a:blip r:embed="rId4" cstate="print"/>
            <a:stretch>
              <a:fillRect/>
            </a:stretch>
          </p:blipFill>
          <p:spPr>
            <a:xfrm>
              <a:off x="0" y="5145867"/>
              <a:ext cx="5596939" cy="3998132"/>
            </a:xfrm>
            <a:prstGeom prst="rect">
              <a:avLst/>
            </a:prstGeom>
          </p:spPr>
        </p:pic>
      </p:grpSp>
      <p:sp>
        <p:nvSpPr>
          <p:cNvPr id="15" name="object 19">
            <a:extLst>
              <a:ext uri="{FF2B5EF4-FFF2-40B4-BE49-F238E27FC236}">
                <a16:creationId xmlns:a16="http://schemas.microsoft.com/office/drawing/2014/main" id="{E47A1D78-8207-2CF9-1D8D-137312D1ABC0}"/>
              </a:ext>
            </a:extLst>
          </p:cNvPr>
          <p:cNvSpPr txBox="1">
            <a:spLocks noGrp="1"/>
          </p:cNvSpPr>
          <p:nvPr>
            <p:ph type="title"/>
          </p:nvPr>
        </p:nvSpPr>
        <p:spPr>
          <a:xfrm>
            <a:off x="6088508" y="312007"/>
            <a:ext cx="5306772" cy="443070"/>
          </a:xfrm>
          <a:prstGeom prst="rect">
            <a:avLst/>
          </a:prstGeom>
        </p:spPr>
        <p:txBody>
          <a:bodyPr vert="horz" wrap="square" lIns="0" tIns="12065" rIns="0" bIns="0" rtlCol="0">
            <a:spAutoFit/>
          </a:bodyPr>
          <a:lstStyle/>
          <a:p>
            <a:pPr marL="12700">
              <a:lnSpc>
                <a:spcPct val="100000"/>
              </a:lnSpc>
              <a:spcBef>
                <a:spcPts val="95"/>
              </a:spcBef>
            </a:pPr>
            <a:r>
              <a:rPr lang="en-US" sz="2800" b="1" spc="-10" dirty="0">
                <a:solidFill>
                  <a:schemeClr val="accent6"/>
                </a:solidFill>
              </a:rPr>
              <a:t>SYSTEM DIAGRAM</a:t>
            </a:r>
            <a:endParaRPr sz="2800" b="1" dirty="0">
              <a:solidFill>
                <a:schemeClr val="accent6"/>
              </a:solidFill>
            </a:endParaRPr>
          </a:p>
        </p:txBody>
      </p:sp>
      <p:pic>
        <p:nvPicPr>
          <p:cNvPr id="4" name="Picture 3" descr="A diagram of a computer&#10;&#10;Description automatically generated">
            <a:extLst>
              <a:ext uri="{FF2B5EF4-FFF2-40B4-BE49-F238E27FC236}">
                <a16:creationId xmlns:a16="http://schemas.microsoft.com/office/drawing/2014/main" id="{4A6AC89D-F624-DAC4-A6DF-33653C9FF78A}"/>
              </a:ext>
            </a:extLst>
          </p:cNvPr>
          <p:cNvPicPr>
            <a:picLocks noChangeAspect="1"/>
          </p:cNvPicPr>
          <p:nvPr/>
        </p:nvPicPr>
        <p:blipFill rotWithShape="1">
          <a:blip r:embed="rId5">
            <a:extLst>
              <a:ext uri="{28A0092B-C50C-407E-A947-70E740481C1C}">
                <a14:useLocalDpi xmlns:a14="http://schemas.microsoft.com/office/drawing/2010/main" val="0"/>
              </a:ext>
            </a:extLst>
          </a:blip>
          <a:stretch/>
        </p:blipFill>
        <p:spPr>
          <a:xfrm>
            <a:off x="1740230" y="702069"/>
            <a:ext cx="9900385" cy="5568966"/>
          </a:xfrm>
          <a:prstGeom prst="rect">
            <a:avLst/>
          </a:prstGeom>
        </p:spPr>
      </p:pic>
      <p:sp>
        <p:nvSpPr>
          <p:cNvPr id="3" name="TextBox 2">
            <a:extLst>
              <a:ext uri="{FF2B5EF4-FFF2-40B4-BE49-F238E27FC236}">
                <a16:creationId xmlns:a16="http://schemas.microsoft.com/office/drawing/2014/main" id="{E68328F8-FB95-5360-51A8-08F8DA2A9AC1}"/>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IT20299552  | Rubasinghe L.M | TMP-2023-24-001</a:t>
            </a:r>
          </a:p>
        </p:txBody>
      </p:sp>
    </p:spTree>
    <p:extLst>
      <p:ext uri="{BB962C8B-B14F-4D97-AF65-F5344CB8AC3E}">
        <p14:creationId xmlns:p14="http://schemas.microsoft.com/office/powerpoint/2010/main" val="14025890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10" name="Picture 9">
            <a:extLst>
              <a:ext uri="{FF2B5EF4-FFF2-40B4-BE49-F238E27FC236}">
                <a16:creationId xmlns:a16="http://schemas.microsoft.com/office/drawing/2014/main" id="{4548F8A0-9B88-D5B9-AFCA-3821E6BAA295}"/>
              </a:ext>
            </a:extLst>
          </p:cNvPr>
          <p:cNvPicPr>
            <a:picLocks noChangeAspect="1"/>
          </p:cNvPicPr>
          <p:nvPr/>
        </p:nvPicPr>
        <p:blipFill>
          <a:blip r:embed="rId4"/>
          <a:stretch>
            <a:fillRect/>
          </a:stretch>
        </p:blipFill>
        <p:spPr>
          <a:xfrm>
            <a:off x="191344" y="1144220"/>
            <a:ext cx="5904656" cy="4569559"/>
          </a:xfrm>
          <a:prstGeom prst="rect">
            <a:avLst/>
          </a:prstGeom>
        </p:spPr>
      </p:pic>
      <p:pic>
        <p:nvPicPr>
          <p:cNvPr id="13" name="Picture 12">
            <a:extLst>
              <a:ext uri="{FF2B5EF4-FFF2-40B4-BE49-F238E27FC236}">
                <a16:creationId xmlns:a16="http://schemas.microsoft.com/office/drawing/2014/main" id="{2179339B-2012-A31F-FAEF-9F69E1B11F66}"/>
              </a:ext>
            </a:extLst>
          </p:cNvPr>
          <p:cNvPicPr>
            <a:picLocks noChangeAspect="1"/>
          </p:cNvPicPr>
          <p:nvPr/>
        </p:nvPicPr>
        <p:blipFill>
          <a:blip r:embed="rId5"/>
          <a:stretch>
            <a:fillRect/>
          </a:stretch>
        </p:blipFill>
        <p:spPr>
          <a:xfrm>
            <a:off x="6232794" y="1144219"/>
            <a:ext cx="5741267" cy="4569559"/>
          </a:xfrm>
          <a:prstGeom prst="rect">
            <a:avLst/>
          </a:prstGeom>
        </p:spPr>
      </p:pic>
    </p:spTree>
    <p:extLst>
      <p:ext uri="{BB962C8B-B14F-4D97-AF65-F5344CB8AC3E}">
        <p14:creationId xmlns:p14="http://schemas.microsoft.com/office/powerpoint/2010/main" val="665409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3" name="Picture 2">
            <a:extLst>
              <a:ext uri="{FF2B5EF4-FFF2-40B4-BE49-F238E27FC236}">
                <a16:creationId xmlns:a16="http://schemas.microsoft.com/office/drawing/2014/main" id="{D2E52E8C-362A-0BB1-736F-9DD2791006F4}"/>
              </a:ext>
            </a:extLst>
          </p:cNvPr>
          <p:cNvPicPr>
            <a:picLocks noChangeAspect="1"/>
          </p:cNvPicPr>
          <p:nvPr/>
        </p:nvPicPr>
        <p:blipFill>
          <a:blip r:embed="rId4"/>
          <a:stretch>
            <a:fillRect/>
          </a:stretch>
        </p:blipFill>
        <p:spPr>
          <a:xfrm>
            <a:off x="207969" y="1340768"/>
            <a:ext cx="5832648" cy="4547902"/>
          </a:xfrm>
          <a:prstGeom prst="rect">
            <a:avLst/>
          </a:prstGeom>
        </p:spPr>
      </p:pic>
      <p:pic>
        <p:nvPicPr>
          <p:cNvPr id="12" name="Picture 11">
            <a:extLst>
              <a:ext uri="{FF2B5EF4-FFF2-40B4-BE49-F238E27FC236}">
                <a16:creationId xmlns:a16="http://schemas.microsoft.com/office/drawing/2014/main" id="{215F0215-84A1-D6CE-1386-E82A60066A03}"/>
              </a:ext>
            </a:extLst>
          </p:cNvPr>
          <p:cNvPicPr>
            <a:picLocks noChangeAspect="1"/>
          </p:cNvPicPr>
          <p:nvPr/>
        </p:nvPicPr>
        <p:blipFill>
          <a:blip r:embed="rId5"/>
          <a:stretch>
            <a:fillRect/>
          </a:stretch>
        </p:blipFill>
        <p:spPr>
          <a:xfrm>
            <a:off x="6151385" y="1340768"/>
            <a:ext cx="5832646" cy="4547902"/>
          </a:xfrm>
          <a:prstGeom prst="rect">
            <a:avLst/>
          </a:prstGeom>
        </p:spPr>
      </p:pic>
    </p:spTree>
    <p:extLst>
      <p:ext uri="{BB962C8B-B14F-4D97-AF65-F5344CB8AC3E}">
        <p14:creationId xmlns:p14="http://schemas.microsoft.com/office/powerpoint/2010/main" val="13439972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10" name="Picture 9">
            <a:extLst>
              <a:ext uri="{FF2B5EF4-FFF2-40B4-BE49-F238E27FC236}">
                <a16:creationId xmlns:a16="http://schemas.microsoft.com/office/drawing/2014/main" id="{A874A072-4234-4716-D285-B6AD4FE39657}"/>
              </a:ext>
            </a:extLst>
          </p:cNvPr>
          <p:cNvPicPr>
            <a:picLocks noChangeAspect="1"/>
          </p:cNvPicPr>
          <p:nvPr/>
        </p:nvPicPr>
        <p:blipFill>
          <a:blip r:embed="rId4"/>
          <a:stretch>
            <a:fillRect/>
          </a:stretch>
        </p:blipFill>
        <p:spPr>
          <a:xfrm>
            <a:off x="191345" y="1340768"/>
            <a:ext cx="5904656" cy="4844631"/>
          </a:xfrm>
          <a:prstGeom prst="rect">
            <a:avLst/>
          </a:prstGeom>
        </p:spPr>
      </p:pic>
      <p:pic>
        <p:nvPicPr>
          <p:cNvPr id="13" name="Picture 12">
            <a:extLst>
              <a:ext uri="{FF2B5EF4-FFF2-40B4-BE49-F238E27FC236}">
                <a16:creationId xmlns:a16="http://schemas.microsoft.com/office/drawing/2014/main" id="{A7150326-4878-1DAE-8ADD-9543CF96DFD3}"/>
              </a:ext>
            </a:extLst>
          </p:cNvPr>
          <p:cNvPicPr>
            <a:picLocks noChangeAspect="1"/>
          </p:cNvPicPr>
          <p:nvPr/>
        </p:nvPicPr>
        <p:blipFill>
          <a:blip r:embed="rId5"/>
          <a:stretch>
            <a:fillRect/>
          </a:stretch>
        </p:blipFill>
        <p:spPr>
          <a:xfrm>
            <a:off x="6182850" y="1340768"/>
            <a:ext cx="5817805" cy="4844631"/>
          </a:xfrm>
          <a:prstGeom prst="rect">
            <a:avLst/>
          </a:prstGeom>
        </p:spPr>
      </p:pic>
    </p:spTree>
    <p:extLst>
      <p:ext uri="{BB962C8B-B14F-4D97-AF65-F5344CB8AC3E}">
        <p14:creationId xmlns:p14="http://schemas.microsoft.com/office/powerpoint/2010/main" val="2165926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3" name="Picture 2">
            <a:extLst>
              <a:ext uri="{FF2B5EF4-FFF2-40B4-BE49-F238E27FC236}">
                <a16:creationId xmlns:a16="http://schemas.microsoft.com/office/drawing/2014/main" id="{D8487990-4578-01DC-41E3-9185AA0CDA72}"/>
              </a:ext>
            </a:extLst>
          </p:cNvPr>
          <p:cNvPicPr>
            <a:picLocks noChangeAspect="1"/>
          </p:cNvPicPr>
          <p:nvPr/>
        </p:nvPicPr>
        <p:blipFill>
          <a:blip r:embed="rId4"/>
          <a:stretch>
            <a:fillRect/>
          </a:stretch>
        </p:blipFill>
        <p:spPr>
          <a:xfrm>
            <a:off x="177539" y="1414667"/>
            <a:ext cx="5918462" cy="4564935"/>
          </a:xfrm>
          <a:prstGeom prst="rect">
            <a:avLst/>
          </a:prstGeom>
        </p:spPr>
      </p:pic>
      <p:pic>
        <p:nvPicPr>
          <p:cNvPr id="12" name="Picture 11">
            <a:extLst>
              <a:ext uri="{FF2B5EF4-FFF2-40B4-BE49-F238E27FC236}">
                <a16:creationId xmlns:a16="http://schemas.microsoft.com/office/drawing/2014/main" id="{7C362121-7685-8447-3D14-C8E15E99A143}"/>
              </a:ext>
            </a:extLst>
          </p:cNvPr>
          <p:cNvPicPr>
            <a:picLocks noChangeAspect="1"/>
          </p:cNvPicPr>
          <p:nvPr/>
        </p:nvPicPr>
        <p:blipFill>
          <a:blip r:embed="rId5"/>
          <a:stretch>
            <a:fillRect/>
          </a:stretch>
        </p:blipFill>
        <p:spPr>
          <a:xfrm>
            <a:off x="6276246" y="1414667"/>
            <a:ext cx="5738215" cy="4564936"/>
          </a:xfrm>
          <a:prstGeom prst="rect">
            <a:avLst/>
          </a:prstGeom>
        </p:spPr>
      </p:pic>
    </p:spTree>
    <p:extLst>
      <p:ext uri="{BB962C8B-B14F-4D97-AF65-F5344CB8AC3E}">
        <p14:creationId xmlns:p14="http://schemas.microsoft.com/office/powerpoint/2010/main" val="3605663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10" name="Picture 9">
            <a:extLst>
              <a:ext uri="{FF2B5EF4-FFF2-40B4-BE49-F238E27FC236}">
                <a16:creationId xmlns:a16="http://schemas.microsoft.com/office/drawing/2014/main" id="{38C34981-BD2A-57F7-939E-54E05682CFD4}"/>
              </a:ext>
            </a:extLst>
          </p:cNvPr>
          <p:cNvPicPr>
            <a:picLocks noChangeAspect="1"/>
          </p:cNvPicPr>
          <p:nvPr/>
        </p:nvPicPr>
        <p:blipFill>
          <a:blip r:embed="rId4"/>
          <a:stretch>
            <a:fillRect/>
          </a:stretch>
        </p:blipFill>
        <p:spPr>
          <a:xfrm>
            <a:off x="209859" y="1517143"/>
            <a:ext cx="5928182" cy="4372585"/>
          </a:xfrm>
          <a:prstGeom prst="rect">
            <a:avLst/>
          </a:prstGeom>
        </p:spPr>
      </p:pic>
      <p:pic>
        <p:nvPicPr>
          <p:cNvPr id="13" name="Picture 12">
            <a:extLst>
              <a:ext uri="{FF2B5EF4-FFF2-40B4-BE49-F238E27FC236}">
                <a16:creationId xmlns:a16="http://schemas.microsoft.com/office/drawing/2014/main" id="{CAA9C0D7-A03C-E4C9-BF6B-B685DD25B96F}"/>
              </a:ext>
            </a:extLst>
          </p:cNvPr>
          <p:cNvPicPr>
            <a:picLocks noChangeAspect="1"/>
          </p:cNvPicPr>
          <p:nvPr/>
        </p:nvPicPr>
        <p:blipFill>
          <a:blip r:embed="rId5"/>
          <a:stretch>
            <a:fillRect/>
          </a:stretch>
        </p:blipFill>
        <p:spPr>
          <a:xfrm>
            <a:off x="6248538" y="1518647"/>
            <a:ext cx="5733604" cy="4371081"/>
          </a:xfrm>
          <a:prstGeom prst="rect">
            <a:avLst/>
          </a:prstGeom>
        </p:spPr>
      </p:pic>
    </p:spTree>
    <p:extLst>
      <p:ext uri="{BB962C8B-B14F-4D97-AF65-F5344CB8AC3E}">
        <p14:creationId xmlns:p14="http://schemas.microsoft.com/office/powerpoint/2010/main" val="3037772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10" name="Picture 9">
            <a:extLst>
              <a:ext uri="{FF2B5EF4-FFF2-40B4-BE49-F238E27FC236}">
                <a16:creationId xmlns:a16="http://schemas.microsoft.com/office/drawing/2014/main" id="{A7792A73-A72A-218F-C6FC-D66455C6620F}"/>
              </a:ext>
            </a:extLst>
          </p:cNvPr>
          <p:cNvPicPr>
            <a:picLocks noChangeAspect="1"/>
          </p:cNvPicPr>
          <p:nvPr/>
        </p:nvPicPr>
        <p:blipFill>
          <a:blip r:embed="rId4"/>
          <a:stretch>
            <a:fillRect/>
          </a:stretch>
        </p:blipFill>
        <p:spPr>
          <a:xfrm>
            <a:off x="269905" y="1585655"/>
            <a:ext cx="2362530" cy="3686689"/>
          </a:xfrm>
          <a:prstGeom prst="rect">
            <a:avLst/>
          </a:prstGeom>
        </p:spPr>
      </p:pic>
      <p:pic>
        <p:nvPicPr>
          <p:cNvPr id="13" name="Picture 12">
            <a:extLst>
              <a:ext uri="{FF2B5EF4-FFF2-40B4-BE49-F238E27FC236}">
                <a16:creationId xmlns:a16="http://schemas.microsoft.com/office/drawing/2014/main" id="{978C6F37-4FB0-132E-CB99-AE549632810B}"/>
              </a:ext>
            </a:extLst>
          </p:cNvPr>
          <p:cNvPicPr>
            <a:picLocks noChangeAspect="1"/>
          </p:cNvPicPr>
          <p:nvPr/>
        </p:nvPicPr>
        <p:blipFill>
          <a:blip r:embed="rId5"/>
          <a:stretch>
            <a:fillRect/>
          </a:stretch>
        </p:blipFill>
        <p:spPr>
          <a:xfrm>
            <a:off x="2765328" y="1599112"/>
            <a:ext cx="2448267" cy="3886742"/>
          </a:xfrm>
          <a:prstGeom prst="rect">
            <a:avLst/>
          </a:prstGeom>
        </p:spPr>
      </p:pic>
      <p:pic>
        <p:nvPicPr>
          <p:cNvPr id="15" name="Picture 14">
            <a:extLst>
              <a:ext uri="{FF2B5EF4-FFF2-40B4-BE49-F238E27FC236}">
                <a16:creationId xmlns:a16="http://schemas.microsoft.com/office/drawing/2014/main" id="{DD5F475C-EA26-FA7C-55A3-AD05FCD87562}"/>
              </a:ext>
            </a:extLst>
          </p:cNvPr>
          <p:cNvPicPr>
            <a:picLocks noChangeAspect="1"/>
          </p:cNvPicPr>
          <p:nvPr/>
        </p:nvPicPr>
        <p:blipFill>
          <a:blip r:embed="rId6"/>
          <a:stretch>
            <a:fillRect/>
          </a:stretch>
        </p:blipFill>
        <p:spPr>
          <a:xfrm>
            <a:off x="5352593" y="1588439"/>
            <a:ext cx="2219635" cy="3648584"/>
          </a:xfrm>
          <a:prstGeom prst="rect">
            <a:avLst/>
          </a:prstGeom>
        </p:spPr>
      </p:pic>
      <p:pic>
        <p:nvPicPr>
          <p:cNvPr id="17" name="Picture 16">
            <a:extLst>
              <a:ext uri="{FF2B5EF4-FFF2-40B4-BE49-F238E27FC236}">
                <a16:creationId xmlns:a16="http://schemas.microsoft.com/office/drawing/2014/main" id="{EFB2F61E-14AD-65BC-CF3B-83181BAF25D0}"/>
              </a:ext>
            </a:extLst>
          </p:cNvPr>
          <p:cNvPicPr>
            <a:picLocks noChangeAspect="1"/>
          </p:cNvPicPr>
          <p:nvPr/>
        </p:nvPicPr>
        <p:blipFill>
          <a:blip r:embed="rId7"/>
          <a:stretch>
            <a:fillRect/>
          </a:stretch>
        </p:blipFill>
        <p:spPr>
          <a:xfrm>
            <a:off x="7824587" y="1599112"/>
            <a:ext cx="1962424" cy="3581900"/>
          </a:xfrm>
          <a:prstGeom prst="rect">
            <a:avLst/>
          </a:prstGeom>
        </p:spPr>
      </p:pic>
      <p:pic>
        <p:nvPicPr>
          <p:cNvPr id="19" name="Picture 18">
            <a:extLst>
              <a:ext uri="{FF2B5EF4-FFF2-40B4-BE49-F238E27FC236}">
                <a16:creationId xmlns:a16="http://schemas.microsoft.com/office/drawing/2014/main" id="{1BA5B1C6-96AF-6DA6-0585-14C304D9F991}"/>
              </a:ext>
            </a:extLst>
          </p:cNvPr>
          <p:cNvPicPr>
            <a:picLocks noChangeAspect="1"/>
          </p:cNvPicPr>
          <p:nvPr/>
        </p:nvPicPr>
        <p:blipFill>
          <a:blip r:embed="rId8"/>
          <a:stretch>
            <a:fillRect/>
          </a:stretch>
        </p:blipFill>
        <p:spPr>
          <a:xfrm>
            <a:off x="9883460" y="1585655"/>
            <a:ext cx="2038635" cy="3581900"/>
          </a:xfrm>
          <a:prstGeom prst="rect">
            <a:avLst/>
          </a:prstGeom>
        </p:spPr>
      </p:pic>
    </p:spTree>
    <p:extLst>
      <p:ext uri="{BB962C8B-B14F-4D97-AF65-F5344CB8AC3E}">
        <p14:creationId xmlns:p14="http://schemas.microsoft.com/office/powerpoint/2010/main" val="1420453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8">
            <a:extLst>
              <a:ext uri="{FF2B5EF4-FFF2-40B4-BE49-F238E27FC236}">
                <a16:creationId xmlns:a16="http://schemas.microsoft.com/office/drawing/2014/main" id="{A1654363-21BF-29D5-18CF-64FA498F3124}"/>
              </a:ext>
            </a:extLst>
          </p:cNvPr>
          <p:cNvSpPr txBox="1">
            <a:spLocks/>
          </p:cNvSpPr>
          <p:nvPr/>
        </p:nvSpPr>
        <p:spPr>
          <a:xfrm>
            <a:off x="7536160" y="231916"/>
            <a:ext cx="4531025" cy="443711"/>
          </a:xfrm>
          <a:prstGeom prst="rect">
            <a:avLst/>
          </a:prstGeom>
        </p:spPr>
        <p:txBody>
          <a:bodyPr vert="horz" wrap="square" lIns="0" tIns="12700"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0"/>
              </a:spcBef>
            </a:pPr>
            <a:r>
              <a:rPr lang="en-US" sz="2800" b="1" dirty="0">
                <a:latin typeface="Arial"/>
                <a:cs typeface="Arial"/>
              </a:rPr>
              <a:t>RESEARCH QUESTION</a:t>
            </a:r>
          </a:p>
        </p:txBody>
      </p:sp>
      <p:grpSp>
        <p:nvGrpSpPr>
          <p:cNvPr id="5" name="object 6">
            <a:extLst>
              <a:ext uri="{FF2B5EF4-FFF2-40B4-BE49-F238E27FC236}">
                <a16:creationId xmlns:a16="http://schemas.microsoft.com/office/drawing/2014/main" id="{19D6D8FC-6254-4A0B-2363-98C44EFB8532}"/>
              </a:ext>
            </a:extLst>
          </p:cNvPr>
          <p:cNvGrpSpPr/>
          <p:nvPr/>
        </p:nvGrpSpPr>
        <p:grpSpPr>
          <a:xfrm>
            <a:off x="15420" y="154740"/>
            <a:ext cx="3707884" cy="2348880"/>
            <a:chOff x="0" y="0"/>
            <a:chExt cx="6015757" cy="3810877"/>
          </a:xfrm>
        </p:grpSpPr>
        <p:pic>
          <p:nvPicPr>
            <p:cNvPr id="6" name="object 7">
              <a:extLst>
                <a:ext uri="{FF2B5EF4-FFF2-40B4-BE49-F238E27FC236}">
                  <a16:creationId xmlns:a16="http://schemas.microsoft.com/office/drawing/2014/main" id="{84C44223-A885-76EF-7D2F-A5EB092BD254}"/>
                </a:ext>
              </a:extLst>
            </p:cNvPr>
            <p:cNvPicPr/>
            <p:nvPr/>
          </p:nvPicPr>
          <p:blipFill>
            <a:blip r:embed="rId2" cstate="print"/>
            <a:stretch>
              <a:fillRect/>
            </a:stretch>
          </p:blipFill>
          <p:spPr>
            <a:xfrm>
              <a:off x="3115917" y="166524"/>
              <a:ext cx="2899840" cy="2191436"/>
            </a:xfrm>
            <a:prstGeom prst="rect">
              <a:avLst/>
            </a:prstGeom>
          </p:spPr>
        </p:pic>
        <p:sp>
          <p:nvSpPr>
            <p:cNvPr id="7" name="object 8">
              <a:extLst>
                <a:ext uri="{FF2B5EF4-FFF2-40B4-BE49-F238E27FC236}">
                  <a16:creationId xmlns:a16="http://schemas.microsoft.com/office/drawing/2014/main" id="{0D151491-AD94-A07A-F866-05FC60B8F367}"/>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9">
              <a:extLst>
                <a:ext uri="{FF2B5EF4-FFF2-40B4-BE49-F238E27FC236}">
                  <a16:creationId xmlns:a16="http://schemas.microsoft.com/office/drawing/2014/main" id="{4C9FC80B-6584-4A7E-857A-E26D154B61CA}"/>
                </a:ext>
              </a:extLst>
            </p:cNvPr>
            <p:cNvPicPr/>
            <p:nvPr/>
          </p:nvPicPr>
          <p:blipFill>
            <a:blip r:embed="rId3" cstate="print"/>
            <a:stretch>
              <a:fillRect/>
            </a:stretch>
          </p:blipFill>
          <p:spPr>
            <a:xfrm>
              <a:off x="0" y="0"/>
              <a:ext cx="4038599" cy="3810877"/>
            </a:xfrm>
            <a:prstGeom prst="rect">
              <a:avLst/>
            </a:prstGeom>
          </p:spPr>
        </p:pic>
      </p:grpSp>
      <p:pic>
        <p:nvPicPr>
          <p:cNvPr id="10" name="object 15">
            <a:extLst>
              <a:ext uri="{FF2B5EF4-FFF2-40B4-BE49-F238E27FC236}">
                <a16:creationId xmlns:a16="http://schemas.microsoft.com/office/drawing/2014/main" id="{81F9AE64-8E9A-B1AE-C6C1-7EB24E4DD697}"/>
              </a:ext>
            </a:extLst>
          </p:cNvPr>
          <p:cNvPicPr/>
          <p:nvPr/>
        </p:nvPicPr>
        <p:blipFill rotWithShape="1">
          <a:blip r:embed="rId4" cstate="print"/>
          <a:srcRect r="52167"/>
          <a:stretch/>
        </p:blipFill>
        <p:spPr>
          <a:xfrm>
            <a:off x="106900" y="2355315"/>
            <a:ext cx="2604724" cy="3998132"/>
          </a:xfrm>
          <a:prstGeom prst="rect">
            <a:avLst/>
          </a:prstGeom>
        </p:spPr>
      </p:pic>
      <p:sp>
        <p:nvSpPr>
          <p:cNvPr id="13" name="object 4">
            <a:extLst>
              <a:ext uri="{FF2B5EF4-FFF2-40B4-BE49-F238E27FC236}">
                <a16:creationId xmlns:a16="http://schemas.microsoft.com/office/drawing/2014/main" id="{2F8C178A-45F6-C53E-66F4-E2DCF7A4828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2" name="object 11">
            <a:extLst>
              <a:ext uri="{FF2B5EF4-FFF2-40B4-BE49-F238E27FC236}">
                <a16:creationId xmlns:a16="http://schemas.microsoft.com/office/drawing/2014/main" id="{84B74605-2FA8-3F23-6133-3B93DCCE17C9}"/>
              </a:ext>
            </a:extLst>
          </p:cNvPr>
          <p:cNvPicPr/>
          <p:nvPr/>
        </p:nvPicPr>
        <p:blipFill>
          <a:blip r:embed="rId5" cstate="print"/>
          <a:stretch>
            <a:fillRect/>
          </a:stretch>
        </p:blipFill>
        <p:spPr>
          <a:xfrm>
            <a:off x="415735" y="3306737"/>
            <a:ext cx="2088924" cy="2870392"/>
          </a:xfrm>
          <a:prstGeom prst="rect">
            <a:avLst/>
          </a:prstGeom>
        </p:spPr>
      </p:pic>
      <p:pic>
        <p:nvPicPr>
          <p:cNvPr id="3" name="Picture 2" descr="A person sitting on the floor with a computer and a question mark&#10;&#10;Description automatically generated">
            <a:extLst>
              <a:ext uri="{FF2B5EF4-FFF2-40B4-BE49-F238E27FC236}">
                <a16:creationId xmlns:a16="http://schemas.microsoft.com/office/drawing/2014/main" id="{B386654B-98F3-1B54-088F-AFDC017BA6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5338" y="3532971"/>
            <a:ext cx="3486334" cy="2820476"/>
          </a:xfrm>
          <a:prstGeom prst="rect">
            <a:avLst/>
          </a:prstGeom>
        </p:spPr>
      </p:pic>
      <p:sp>
        <p:nvSpPr>
          <p:cNvPr id="11" name="TextBox 10">
            <a:extLst>
              <a:ext uri="{FF2B5EF4-FFF2-40B4-BE49-F238E27FC236}">
                <a16:creationId xmlns:a16="http://schemas.microsoft.com/office/drawing/2014/main" id="{C4510185-4E03-43FC-BC14-DCDB222EB4D3}"/>
              </a:ext>
            </a:extLst>
          </p:cNvPr>
          <p:cNvSpPr txBox="1"/>
          <p:nvPr/>
        </p:nvSpPr>
        <p:spPr>
          <a:xfrm>
            <a:off x="1702606" y="1619530"/>
            <a:ext cx="10081120" cy="1754326"/>
          </a:xfrm>
          <a:prstGeom prst="rect">
            <a:avLst/>
          </a:prstGeom>
          <a:noFill/>
        </p:spPr>
        <p:txBody>
          <a:bodyPr wrap="square">
            <a:spAutoFit/>
          </a:bodyPr>
          <a:lstStyle/>
          <a:p>
            <a:r>
              <a:rPr lang="en-GB" dirty="0"/>
              <a:t>The cattle industry in Sri Lanka, a vital component of the agricultural sector, is pivotal to the nation's economy. However, the occurrence of skin diseases among cattle remains a pressing concern, impacting animal welfare, productivity, and economic stability. The conventional methods of diagnosing these diseases often rely on subjective visual assessments, leading to inconsistencies and delays in treatment. Moreover, the accurate assessment of disease severity and the efficient extraction of relevant information from diverse data sources pose formidable challenges.</a:t>
            </a:r>
          </a:p>
        </p:txBody>
      </p:sp>
    </p:spTree>
    <p:extLst>
      <p:ext uri="{BB962C8B-B14F-4D97-AF65-F5344CB8AC3E}">
        <p14:creationId xmlns:p14="http://schemas.microsoft.com/office/powerpoint/2010/main" val="761209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F2FF77-B497-3BE9-CCC8-9A7CC125350A}"/>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IT20299552</a:t>
            </a:r>
            <a:r>
              <a:rPr lang="en-US" sz="1800" dirty="0">
                <a:solidFill>
                  <a:schemeClr val="tx1"/>
                </a:solidFill>
              </a:rPr>
              <a:t>   |   </a:t>
            </a:r>
            <a:r>
              <a:rPr lang="en-US" dirty="0">
                <a:solidFill>
                  <a:schemeClr val="tx1"/>
                </a:solidFill>
              </a:rPr>
              <a:t>Rubasinghe L.M</a:t>
            </a:r>
            <a:r>
              <a:rPr lang="en-US" sz="1800" b="1" dirty="0">
                <a:solidFill>
                  <a:schemeClr val="tx1"/>
                </a:solidFill>
              </a:rPr>
              <a:t>  </a:t>
            </a:r>
            <a:r>
              <a:rPr lang="en-US" sz="1800" dirty="0">
                <a:solidFill>
                  <a:schemeClr val="tx1"/>
                </a:solidFill>
              </a:rPr>
              <a:t>|   </a:t>
            </a:r>
            <a:r>
              <a:rPr lang="en-US" dirty="0">
                <a:solidFill>
                  <a:schemeClr val="tx1"/>
                </a:solidFill>
              </a:rPr>
              <a:t>2023-24-001</a:t>
            </a:r>
            <a:endParaRPr lang="en-US" sz="1800" b="0" dirty="0">
              <a:solidFill>
                <a:schemeClr val="tx1"/>
              </a:solidFill>
            </a:endParaRPr>
          </a:p>
        </p:txBody>
      </p:sp>
      <p:grpSp>
        <p:nvGrpSpPr>
          <p:cNvPr id="5" name="object 3">
            <a:extLst>
              <a:ext uri="{FF2B5EF4-FFF2-40B4-BE49-F238E27FC236}">
                <a16:creationId xmlns:a16="http://schemas.microsoft.com/office/drawing/2014/main" id="{3A72FB16-1512-9562-5CC1-5E8D6843F8B2}"/>
              </a:ext>
            </a:extLst>
          </p:cNvPr>
          <p:cNvGrpSpPr/>
          <p:nvPr/>
        </p:nvGrpSpPr>
        <p:grpSpPr>
          <a:xfrm>
            <a:off x="-11539" y="312215"/>
            <a:ext cx="1906535" cy="1205017"/>
            <a:chOff x="0" y="1"/>
            <a:chExt cx="6015990" cy="3802379"/>
          </a:xfrm>
        </p:grpSpPr>
        <p:pic>
          <p:nvPicPr>
            <p:cNvPr id="6" name="object 4">
              <a:extLst>
                <a:ext uri="{FF2B5EF4-FFF2-40B4-BE49-F238E27FC236}">
                  <a16:creationId xmlns:a16="http://schemas.microsoft.com/office/drawing/2014/main" id="{60BF549E-48DF-0017-B024-D1ADEB77755A}"/>
                </a:ext>
              </a:extLst>
            </p:cNvPr>
            <p:cNvPicPr/>
            <p:nvPr/>
          </p:nvPicPr>
          <p:blipFill>
            <a:blip r:embed="rId2" cstate="print"/>
            <a:stretch>
              <a:fillRect/>
            </a:stretch>
          </p:blipFill>
          <p:spPr>
            <a:xfrm>
              <a:off x="3115917" y="157749"/>
              <a:ext cx="2899840" cy="2191436"/>
            </a:xfrm>
            <a:prstGeom prst="rect">
              <a:avLst/>
            </a:prstGeom>
          </p:spPr>
        </p:pic>
        <p:sp>
          <p:nvSpPr>
            <p:cNvPr id="7" name="object 5">
              <a:extLst>
                <a:ext uri="{FF2B5EF4-FFF2-40B4-BE49-F238E27FC236}">
                  <a16:creationId xmlns:a16="http://schemas.microsoft.com/office/drawing/2014/main" id="{69B6BF83-99DD-9222-2ECD-2B960BECC1BD}"/>
                </a:ext>
              </a:extLst>
            </p:cNvPr>
            <p:cNvSpPr/>
            <p:nvPr/>
          </p:nvSpPr>
          <p:spPr>
            <a:xfrm>
              <a:off x="4590456" y="102232"/>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6">
              <a:extLst>
                <a:ext uri="{FF2B5EF4-FFF2-40B4-BE49-F238E27FC236}">
                  <a16:creationId xmlns:a16="http://schemas.microsoft.com/office/drawing/2014/main" id="{7A8FDF89-98CB-75CD-7AD2-DA7FB4E7CEA2}"/>
                </a:ext>
              </a:extLst>
            </p:cNvPr>
            <p:cNvPicPr/>
            <p:nvPr/>
          </p:nvPicPr>
          <p:blipFill>
            <a:blip r:embed="rId3" cstate="print"/>
            <a:stretch>
              <a:fillRect/>
            </a:stretch>
          </p:blipFill>
          <p:spPr>
            <a:xfrm>
              <a:off x="0" y="1"/>
              <a:ext cx="4038599" cy="3802099"/>
            </a:xfrm>
            <a:prstGeom prst="rect">
              <a:avLst/>
            </a:prstGeom>
          </p:spPr>
        </p:pic>
      </p:grpSp>
      <p:sp>
        <p:nvSpPr>
          <p:cNvPr id="9" name="TextBox 8">
            <a:extLst>
              <a:ext uri="{FF2B5EF4-FFF2-40B4-BE49-F238E27FC236}">
                <a16:creationId xmlns:a16="http://schemas.microsoft.com/office/drawing/2014/main" id="{C7A68A76-7DC6-ED4A-3612-95B2133E634B}"/>
              </a:ext>
            </a:extLst>
          </p:cNvPr>
          <p:cNvSpPr txBox="1"/>
          <p:nvPr/>
        </p:nvSpPr>
        <p:spPr>
          <a:xfrm>
            <a:off x="6632701" y="127549"/>
            <a:ext cx="5570837" cy="369332"/>
          </a:xfrm>
          <a:prstGeom prst="rect">
            <a:avLst/>
          </a:prstGeom>
          <a:noFill/>
        </p:spPr>
        <p:txBody>
          <a:bodyPr wrap="square" rtlCol="0">
            <a:spAutoFit/>
          </a:bodyPr>
          <a:lstStyle/>
          <a:p>
            <a:r>
              <a:rPr lang="en-GB" sz="1800" b="1" spc="-5" dirty="0">
                <a:solidFill>
                  <a:schemeClr val="accent6"/>
                </a:solidFill>
              </a:rPr>
              <a:t>METHODOLOGY</a:t>
            </a:r>
            <a:r>
              <a:rPr lang="en-GB" sz="1800" b="1" spc="-25" dirty="0">
                <a:solidFill>
                  <a:schemeClr val="accent6"/>
                </a:solidFill>
              </a:rPr>
              <a:t> </a:t>
            </a:r>
            <a:r>
              <a:rPr lang="en-GB" sz="1800" b="1" dirty="0">
                <a:solidFill>
                  <a:schemeClr val="accent6"/>
                </a:solidFill>
              </a:rPr>
              <a:t>-</a:t>
            </a:r>
            <a:r>
              <a:rPr lang="en-GB" sz="1800" b="1" spc="-20" dirty="0">
                <a:solidFill>
                  <a:schemeClr val="accent6"/>
                </a:solidFill>
              </a:rPr>
              <a:t> </a:t>
            </a:r>
            <a:r>
              <a:rPr lang="en-GB" sz="1800" b="1" spc="-5" dirty="0">
                <a:solidFill>
                  <a:schemeClr val="accent6"/>
                </a:solidFill>
              </a:rPr>
              <a:t>EVIDENCE</a:t>
            </a:r>
            <a:r>
              <a:rPr lang="en-GB" sz="1800" b="1" spc="-20" dirty="0">
                <a:solidFill>
                  <a:schemeClr val="accent6"/>
                </a:solidFill>
              </a:rPr>
              <a:t> </a:t>
            </a:r>
            <a:r>
              <a:rPr lang="en-GB" sz="1800" b="1" spc="-5" dirty="0">
                <a:solidFill>
                  <a:schemeClr val="accent6"/>
                </a:solidFill>
              </a:rPr>
              <a:t>OF</a:t>
            </a:r>
            <a:r>
              <a:rPr lang="en-GB" sz="1800" b="1" spc="-25" dirty="0">
                <a:solidFill>
                  <a:schemeClr val="accent6"/>
                </a:solidFill>
              </a:rPr>
              <a:t> </a:t>
            </a:r>
            <a:r>
              <a:rPr lang="en-GB" sz="1800" b="1" spc="-5" dirty="0">
                <a:solidFill>
                  <a:schemeClr val="accent6"/>
                </a:solidFill>
              </a:rPr>
              <a:t>COMPLETION</a:t>
            </a:r>
            <a:endParaRPr lang="en-US" b="1" dirty="0">
              <a:solidFill>
                <a:schemeClr val="accent6"/>
              </a:solidFill>
            </a:endParaRPr>
          </a:p>
        </p:txBody>
      </p:sp>
      <p:pic>
        <p:nvPicPr>
          <p:cNvPr id="10" name="Picture 9">
            <a:extLst>
              <a:ext uri="{FF2B5EF4-FFF2-40B4-BE49-F238E27FC236}">
                <a16:creationId xmlns:a16="http://schemas.microsoft.com/office/drawing/2014/main" id="{2437E903-CFD0-F82E-5078-A8477611654A}"/>
              </a:ext>
            </a:extLst>
          </p:cNvPr>
          <p:cNvPicPr>
            <a:picLocks noChangeAspect="1"/>
          </p:cNvPicPr>
          <p:nvPr/>
        </p:nvPicPr>
        <p:blipFill>
          <a:blip r:embed="rId4"/>
          <a:stretch>
            <a:fillRect/>
          </a:stretch>
        </p:blipFill>
        <p:spPr>
          <a:xfrm>
            <a:off x="416108" y="1772816"/>
            <a:ext cx="2038635" cy="3620005"/>
          </a:xfrm>
          <a:prstGeom prst="rect">
            <a:avLst/>
          </a:prstGeom>
        </p:spPr>
      </p:pic>
      <p:pic>
        <p:nvPicPr>
          <p:cNvPr id="13" name="Picture 12">
            <a:extLst>
              <a:ext uri="{FF2B5EF4-FFF2-40B4-BE49-F238E27FC236}">
                <a16:creationId xmlns:a16="http://schemas.microsoft.com/office/drawing/2014/main" id="{D1B7D4E9-7AB4-75AA-86A1-E4825752B9F8}"/>
              </a:ext>
            </a:extLst>
          </p:cNvPr>
          <p:cNvPicPr>
            <a:picLocks noChangeAspect="1"/>
          </p:cNvPicPr>
          <p:nvPr/>
        </p:nvPicPr>
        <p:blipFill>
          <a:blip r:embed="rId5"/>
          <a:stretch>
            <a:fillRect/>
          </a:stretch>
        </p:blipFill>
        <p:spPr>
          <a:xfrm>
            <a:off x="2748805" y="1572762"/>
            <a:ext cx="4248743" cy="4020111"/>
          </a:xfrm>
          <a:prstGeom prst="rect">
            <a:avLst/>
          </a:prstGeom>
        </p:spPr>
      </p:pic>
      <p:pic>
        <p:nvPicPr>
          <p:cNvPr id="15" name="Picture 14">
            <a:extLst>
              <a:ext uri="{FF2B5EF4-FFF2-40B4-BE49-F238E27FC236}">
                <a16:creationId xmlns:a16="http://schemas.microsoft.com/office/drawing/2014/main" id="{34B64357-D943-F298-6CFC-27F5CBBFB556}"/>
              </a:ext>
            </a:extLst>
          </p:cNvPr>
          <p:cNvPicPr>
            <a:picLocks noChangeAspect="1"/>
          </p:cNvPicPr>
          <p:nvPr/>
        </p:nvPicPr>
        <p:blipFill>
          <a:blip r:embed="rId6"/>
          <a:stretch>
            <a:fillRect/>
          </a:stretch>
        </p:blipFill>
        <p:spPr>
          <a:xfrm>
            <a:off x="7256558" y="1584993"/>
            <a:ext cx="2057687" cy="3658111"/>
          </a:xfrm>
          <a:prstGeom prst="rect">
            <a:avLst/>
          </a:prstGeom>
        </p:spPr>
      </p:pic>
      <p:pic>
        <p:nvPicPr>
          <p:cNvPr id="17" name="Picture 16">
            <a:extLst>
              <a:ext uri="{FF2B5EF4-FFF2-40B4-BE49-F238E27FC236}">
                <a16:creationId xmlns:a16="http://schemas.microsoft.com/office/drawing/2014/main" id="{A68CA8B7-5086-A1E4-0A56-1F3FE2C6E1DD}"/>
              </a:ext>
            </a:extLst>
          </p:cNvPr>
          <p:cNvPicPr>
            <a:picLocks noChangeAspect="1"/>
          </p:cNvPicPr>
          <p:nvPr/>
        </p:nvPicPr>
        <p:blipFill>
          <a:blip r:embed="rId7"/>
          <a:stretch>
            <a:fillRect/>
          </a:stretch>
        </p:blipFill>
        <p:spPr>
          <a:xfrm>
            <a:off x="9689626" y="1584993"/>
            <a:ext cx="2086266" cy="3648584"/>
          </a:xfrm>
          <a:prstGeom prst="rect">
            <a:avLst/>
          </a:prstGeom>
        </p:spPr>
      </p:pic>
    </p:spTree>
    <p:extLst>
      <p:ext uri="{BB962C8B-B14F-4D97-AF65-F5344CB8AC3E}">
        <p14:creationId xmlns:p14="http://schemas.microsoft.com/office/powerpoint/2010/main" val="1294994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8">
            <a:extLst>
              <a:ext uri="{FF2B5EF4-FFF2-40B4-BE49-F238E27FC236}">
                <a16:creationId xmlns:a16="http://schemas.microsoft.com/office/drawing/2014/main" id="{A1654363-21BF-29D5-18CF-64FA498F3124}"/>
              </a:ext>
            </a:extLst>
          </p:cNvPr>
          <p:cNvSpPr txBox="1">
            <a:spLocks/>
          </p:cNvSpPr>
          <p:nvPr/>
        </p:nvSpPr>
        <p:spPr>
          <a:xfrm>
            <a:off x="7536160" y="231916"/>
            <a:ext cx="4531025" cy="443711"/>
          </a:xfrm>
          <a:prstGeom prst="rect">
            <a:avLst/>
          </a:prstGeom>
        </p:spPr>
        <p:txBody>
          <a:bodyPr vert="horz" wrap="square" lIns="0" tIns="12700"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0"/>
              </a:spcBef>
            </a:pPr>
            <a:r>
              <a:rPr lang="en-US" sz="2800" b="1" dirty="0">
                <a:latin typeface="Arial"/>
                <a:cs typeface="Arial"/>
              </a:rPr>
              <a:t>OBJECTIVES</a:t>
            </a:r>
          </a:p>
        </p:txBody>
      </p:sp>
      <p:grpSp>
        <p:nvGrpSpPr>
          <p:cNvPr id="5" name="object 6">
            <a:extLst>
              <a:ext uri="{FF2B5EF4-FFF2-40B4-BE49-F238E27FC236}">
                <a16:creationId xmlns:a16="http://schemas.microsoft.com/office/drawing/2014/main" id="{19D6D8FC-6254-4A0B-2363-98C44EFB8532}"/>
              </a:ext>
            </a:extLst>
          </p:cNvPr>
          <p:cNvGrpSpPr/>
          <p:nvPr/>
        </p:nvGrpSpPr>
        <p:grpSpPr>
          <a:xfrm>
            <a:off x="15421" y="154741"/>
            <a:ext cx="2772256" cy="1756176"/>
            <a:chOff x="0" y="0"/>
            <a:chExt cx="6015757" cy="3810877"/>
          </a:xfrm>
        </p:grpSpPr>
        <p:pic>
          <p:nvPicPr>
            <p:cNvPr id="6" name="object 7">
              <a:extLst>
                <a:ext uri="{FF2B5EF4-FFF2-40B4-BE49-F238E27FC236}">
                  <a16:creationId xmlns:a16="http://schemas.microsoft.com/office/drawing/2014/main" id="{84C44223-A885-76EF-7D2F-A5EB092BD254}"/>
                </a:ext>
              </a:extLst>
            </p:cNvPr>
            <p:cNvPicPr/>
            <p:nvPr/>
          </p:nvPicPr>
          <p:blipFill>
            <a:blip r:embed="rId2" cstate="print"/>
            <a:stretch>
              <a:fillRect/>
            </a:stretch>
          </p:blipFill>
          <p:spPr>
            <a:xfrm>
              <a:off x="3115917" y="166524"/>
              <a:ext cx="2899840" cy="2191436"/>
            </a:xfrm>
            <a:prstGeom prst="rect">
              <a:avLst/>
            </a:prstGeom>
          </p:spPr>
        </p:pic>
        <p:sp>
          <p:nvSpPr>
            <p:cNvPr id="7" name="object 8">
              <a:extLst>
                <a:ext uri="{FF2B5EF4-FFF2-40B4-BE49-F238E27FC236}">
                  <a16:creationId xmlns:a16="http://schemas.microsoft.com/office/drawing/2014/main" id="{0D151491-AD94-A07A-F866-05FC60B8F367}"/>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9">
              <a:extLst>
                <a:ext uri="{FF2B5EF4-FFF2-40B4-BE49-F238E27FC236}">
                  <a16:creationId xmlns:a16="http://schemas.microsoft.com/office/drawing/2014/main" id="{4C9FC80B-6584-4A7E-857A-E26D154B61CA}"/>
                </a:ext>
              </a:extLst>
            </p:cNvPr>
            <p:cNvPicPr/>
            <p:nvPr/>
          </p:nvPicPr>
          <p:blipFill>
            <a:blip r:embed="rId3" cstate="print"/>
            <a:stretch>
              <a:fillRect/>
            </a:stretch>
          </p:blipFill>
          <p:spPr>
            <a:xfrm>
              <a:off x="0" y="0"/>
              <a:ext cx="4038599" cy="3810877"/>
            </a:xfrm>
            <a:prstGeom prst="rect">
              <a:avLst/>
            </a:prstGeom>
          </p:spPr>
        </p:pic>
      </p:grpSp>
      <p:pic>
        <p:nvPicPr>
          <p:cNvPr id="10" name="object 15">
            <a:extLst>
              <a:ext uri="{FF2B5EF4-FFF2-40B4-BE49-F238E27FC236}">
                <a16:creationId xmlns:a16="http://schemas.microsoft.com/office/drawing/2014/main" id="{81F9AE64-8E9A-B1AE-C6C1-7EB24E4DD697}"/>
              </a:ext>
            </a:extLst>
          </p:cNvPr>
          <p:cNvPicPr/>
          <p:nvPr/>
        </p:nvPicPr>
        <p:blipFill rotWithShape="1">
          <a:blip r:embed="rId4" cstate="print"/>
          <a:srcRect r="52167"/>
          <a:stretch/>
        </p:blipFill>
        <p:spPr>
          <a:xfrm>
            <a:off x="106900" y="2355315"/>
            <a:ext cx="2604724" cy="3998132"/>
          </a:xfrm>
          <a:prstGeom prst="rect">
            <a:avLst/>
          </a:prstGeom>
        </p:spPr>
      </p:pic>
      <p:sp>
        <p:nvSpPr>
          <p:cNvPr id="13" name="object 4">
            <a:extLst>
              <a:ext uri="{FF2B5EF4-FFF2-40B4-BE49-F238E27FC236}">
                <a16:creationId xmlns:a16="http://schemas.microsoft.com/office/drawing/2014/main" id="{2F8C178A-45F6-C53E-66F4-E2DCF7A4828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3" name="object 12">
            <a:extLst>
              <a:ext uri="{FF2B5EF4-FFF2-40B4-BE49-F238E27FC236}">
                <a16:creationId xmlns:a16="http://schemas.microsoft.com/office/drawing/2014/main" id="{8C4D1C3B-035E-48E8-1A48-5DC5459A1309}"/>
              </a:ext>
            </a:extLst>
          </p:cNvPr>
          <p:cNvPicPr/>
          <p:nvPr/>
        </p:nvPicPr>
        <p:blipFill>
          <a:blip r:embed="rId5" cstate="print"/>
          <a:stretch>
            <a:fillRect/>
          </a:stretch>
        </p:blipFill>
        <p:spPr>
          <a:xfrm>
            <a:off x="360201" y="4221088"/>
            <a:ext cx="2427475" cy="1965099"/>
          </a:xfrm>
          <a:prstGeom prst="rect">
            <a:avLst/>
          </a:prstGeom>
        </p:spPr>
      </p:pic>
      <p:sp>
        <p:nvSpPr>
          <p:cNvPr id="9" name="object 23">
            <a:extLst>
              <a:ext uri="{FF2B5EF4-FFF2-40B4-BE49-F238E27FC236}">
                <a16:creationId xmlns:a16="http://schemas.microsoft.com/office/drawing/2014/main" id="{B94C6408-F6B1-DA2A-FC30-806155E36F72}"/>
              </a:ext>
            </a:extLst>
          </p:cNvPr>
          <p:cNvSpPr/>
          <p:nvPr/>
        </p:nvSpPr>
        <p:spPr>
          <a:xfrm>
            <a:off x="4944134" y="1764975"/>
            <a:ext cx="6887665" cy="4392488"/>
          </a:xfrm>
          <a:custGeom>
            <a:avLst/>
            <a:gdLst/>
            <a:ahLst/>
            <a:cxnLst/>
            <a:rect l="l" t="t" r="r" b="b"/>
            <a:pathLst>
              <a:path w="10753725" h="6858000">
                <a:moveTo>
                  <a:pt x="10491496" y="6858000"/>
                </a:moveTo>
                <a:lnTo>
                  <a:pt x="262093" y="6858000"/>
                </a:lnTo>
                <a:lnTo>
                  <a:pt x="215069" y="6853766"/>
                </a:lnTo>
                <a:lnTo>
                  <a:pt x="170774" y="6841564"/>
                </a:lnTo>
                <a:lnTo>
                  <a:pt x="129957" y="6822141"/>
                </a:lnTo>
                <a:lnTo>
                  <a:pt x="93366" y="6796247"/>
                </a:lnTo>
                <a:lnTo>
                  <a:pt x="61750" y="6764630"/>
                </a:lnTo>
                <a:lnTo>
                  <a:pt x="35857" y="6728037"/>
                </a:lnTo>
                <a:lnTo>
                  <a:pt x="16435" y="6687218"/>
                </a:lnTo>
                <a:lnTo>
                  <a:pt x="4233" y="6642921"/>
                </a:lnTo>
                <a:lnTo>
                  <a:pt x="0" y="6595895"/>
                </a:lnTo>
                <a:lnTo>
                  <a:pt x="0" y="262104"/>
                </a:lnTo>
                <a:lnTo>
                  <a:pt x="4233" y="215078"/>
                </a:lnTo>
                <a:lnTo>
                  <a:pt x="16435" y="170781"/>
                </a:lnTo>
                <a:lnTo>
                  <a:pt x="35857" y="129962"/>
                </a:lnTo>
                <a:lnTo>
                  <a:pt x="61750" y="93370"/>
                </a:lnTo>
                <a:lnTo>
                  <a:pt x="93366" y="61752"/>
                </a:lnTo>
                <a:lnTo>
                  <a:pt x="129957" y="35858"/>
                </a:lnTo>
                <a:lnTo>
                  <a:pt x="170774" y="16436"/>
                </a:lnTo>
                <a:lnTo>
                  <a:pt x="215069" y="4233"/>
                </a:lnTo>
                <a:lnTo>
                  <a:pt x="262093" y="0"/>
                </a:lnTo>
                <a:lnTo>
                  <a:pt x="10491496" y="0"/>
                </a:lnTo>
                <a:lnTo>
                  <a:pt x="10538521" y="4233"/>
                </a:lnTo>
                <a:lnTo>
                  <a:pt x="10582815" y="16436"/>
                </a:lnTo>
                <a:lnTo>
                  <a:pt x="10623632" y="35858"/>
                </a:lnTo>
                <a:lnTo>
                  <a:pt x="10660223" y="61752"/>
                </a:lnTo>
                <a:lnTo>
                  <a:pt x="10691839" y="93370"/>
                </a:lnTo>
                <a:lnTo>
                  <a:pt x="10717732" y="129962"/>
                </a:lnTo>
                <a:lnTo>
                  <a:pt x="10737154" y="170781"/>
                </a:lnTo>
                <a:lnTo>
                  <a:pt x="10749356" y="215078"/>
                </a:lnTo>
                <a:lnTo>
                  <a:pt x="10753589" y="262104"/>
                </a:lnTo>
                <a:lnTo>
                  <a:pt x="10753589" y="6595895"/>
                </a:lnTo>
                <a:lnTo>
                  <a:pt x="10749356" y="6642921"/>
                </a:lnTo>
                <a:lnTo>
                  <a:pt x="10737154" y="6687218"/>
                </a:lnTo>
                <a:lnTo>
                  <a:pt x="10717732" y="6728037"/>
                </a:lnTo>
                <a:lnTo>
                  <a:pt x="10691839" y="6764630"/>
                </a:lnTo>
                <a:lnTo>
                  <a:pt x="10660223" y="6796247"/>
                </a:lnTo>
                <a:lnTo>
                  <a:pt x="10623632" y="6822141"/>
                </a:lnTo>
                <a:lnTo>
                  <a:pt x="10582815" y="6841564"/>
                </a:lnTo>
                <a:lnTo>
                  <a:pt x="10538521" y="6853766"/>
                </a:lnTo>
                <a:lnTo>
                  <a:pt x="10491496" y="6858000"/>
                </a:lnTo>
                <a:close/>
              </a:path>
            </a:pathLst>
          </a:custGeom>
          <a:solidFill>
            <a:srgbClr val="89C6C7">
              <a:alpha val="37649"/>
            </a:srgbClr>
          </a:solidFill>
        </p:spPr>
        <p:txBody>
          <a:bodyPr wrap="square" lIns="0" tIns="0" rIns="0" bIns="0" rtlCol="0"/>
          <a:lstStyle/>
          <a:p>
            <a:endParaRPr lang="en-US" dirty="0"/>
          </a:p>
        </p:txBody>
      </p:sp>
      <p:sp>
        <p:nvSpPr>
          <p:cNvPr id="12" name="object 20">
            <a:extLst>
              <a:ext uri="{FF2B5EF4-FFF2-40B4-BE49-F238E27FC236}">
                <a16:creationId xmlns:a16="http://schemas.microsoft.com/office/drawing/2014/main" id="{8F22B0F2-D7B7-D3E4-2D34-7993717B9860}"/>
              </a:ext>
            </a:extLst>
          </p:cNvPr>
          <p:cNvSpPr/>
          <p:nvPr/>
        </p:nvSpPr>
        <p:spPr>
          <a:xfrm>
            <a:off x="551384" y="2294532"/>
            <a:ext cx="3591519" cy="1734640"/>
          </a:xfrm>
          <a:custGeom>
            <a:avLst/>
            <a:gdLst/>
            <a:ahLst/>
            <a:cxnLst/>
            <a:rect l="l" t="t" r="r" b="b"/>
            <a:pathLst>
              <a:path w="5876925" h="2838450">
                <a:moveTo>
                  <a:pt x="5669894" y="2838449"/>
                </a:moveTo>
                <a:lnTo>
                  <a:pt x="206917" y="2838449"/>
                </a:lnTo>
                <a:lnTo>
                  <a:pt x="159555" y="2832975"/>
                </a:lnTo>
                <a:lnTo>
                  <a:pt x="116035" y="2817388"/>
                </a:lnTo>
                <a:lnTo>
                  <a:pt x="77611" y="2792943"/>
                </a:lnTo>
                <a:lnTo>
                  <a:pt x="45539" y="2760896"/>
                </a:lnTo>
                <a:lnTo>
                  <a:pt x="21077" y="2722501"/>
                </a:lnTo>
                <a:lnTo>
                  <a:pt x="5478" y="2679013"/>
                </a:lnTo>
                <a:lnTo>
                  <a:pt x="0" y="2631686"/>
                </a:lnTo>
                <a:lnTo>
                  <a:pt x="0" y="206763"/>
                </a:lnTo>
                <a:lnTo>
                  <a:pt x="5478" y="159436"/>
                </a:lnTo>
                <a:lnTo>
                  <a:pt x="21077" y="115948"/>
                </a:lnTo>
                <a:lnTo>
                  <a:pt x="45539" y="77553"/>
                </a:lnTo>
                <a:lnTo>
                  <a:pt x="77611" y="45505"/>
                </a:lnTo>
                <a:lnTo>
                  <a:pt x="116035" y="21061"/>
                </a:lnTo>
                <a:lnTo>
                  <a:pt x="159555" y="5474"/>
                </a:lnTo>
                <a:lnTo>
                  <a:pt x="206917" y="0"/>
                </a:lnTo>
                <a:lnTo>
                  <a:pt x="5669894" y="0"/>
                </a:lnTo>
                <a:lnTo>
                  <a:pt x="5717256" y="5474"/>
                </a:lnTo>
                <a:lnTo>
                  <a:pt x="5760777" y="21061"/>
                </a:lnTo>
                <a:lnTo>
                  <a:pt x="5799201" y="45505"/>
                </a:lnTo>
                <a:lnTo>
                  <a:pt x="5831272" y="77553"/>
                </a:lnTo>
                <a:lnTo>
                  <a:pt x="5855735" y="115948"/>
                </a:lnTo>
                <a:lnTo>
                  <a:pt x="5871334" y="159436"/>
                </a:lnTo>
                <a:lnTo>
                  <a:pt x="5876812" y="206763"/>
                </a:lnTo>
                <a:lnTo>
                  <a:pt x="5876812" y="2631686"/>
                </a:lnTo>
                <a:lnTo>
                  <a:pt x="5871334" y="2679013"/>
                </a:lnTo>
                <a:lnTo>
                  <a:pt x="5855735" y="2722501"/>
                </a:lnTo>
                <a:lnTo>
                  <a:pt x="5831272" y="2760896"/>
                </a:lnTo>
                <a:lnTo>
                  <a:pt x="5799201" y="2792943"/>
                </a:lnTo>
                <a:lnTo>
                  <a:pt x="5760777" y="2817388"/>
                </a:lnTo>
                <a:lnTo>
                  <a:pt x="5717256" y="2832975"/>
                </a:lnTo>
                <a:lnTo>
                  <a:pt x="5669894" y="2838449"/>
                </a:lnTo>
                <a:close/>
              </a:path>
            </a:pathLst>
          </a:custGeom>
          <a:solidFill>
            <a:srgbClr val="C2E7C6"/>
          </a:solidFill>
        </p:spPr>
        <p:txBody>
          <a:bodyPr wrap="square" lIns="0" tIns="0" rIns="0" bIns="0" rtlCol="0"/>
          <a:lstStyle/>
          <a:p>
            <a:endParaRPr dirty="0"/>
          </a:p>
        </p:txBody>
      </p:sp>
      <p:sp>
        <p:nvSpPr>
          <p:cNvPr id="14" name="TextBox 13">
            <a:extLst>
              <a:ext uri="{FF2B5EF4-FFF2-40B4-BE49-F238E27FC236}">
                <a16:creationId xmlns:a16="http://schemas.microsoft.com/office/drawing/2014/main" id="{1625D8AE-0B87-EB34-CFCF-C0B7D3F6EC63}"/>
              </a:ext>
            </a:extLst>
          </p:cNvPr>
          <p:cNvSpPr txBox="1"/>
          <p:nvPr/>
        </p:nvSpPr>
        <p:spPr>
          <a:xfrm>
            <a:off x="6929874" y="1166384"/>
            <a:ext cx="2916183" cy="584775"/>
          </a:xfrm>
          <a:prstGeom prst="rect">
            <a:avLst/>
          </a:prstGeom>
          <a:noFill/>
        </p:spPr>
        <p:txBody>
          <a:bodyPr wrap="none" rtlCol="0">
            <a:spAutoFit/>
          </a:bodyPr>
          <a:lstStyle/>
          <a:p>
            <a:r>
              <a:rPr lang="en-US" sz="3200" b="1" dirty="0"/>
              <a:t>Sub Objectives</a:t>
            </a:r>
          </a:p>
        </p:txBody>
      </p:sp>
      <p:sp>
        <p:nvSpPr>
          <p:cNvPr id="15" name="TextBox 14">
            <a:extLst>
              <a:ext uri="{FF2B5EF4-FFF2-40B4-BE49-F238E27FC236}">
                <a16:creationId xmlns:a16="http://schemas.microsoft.com/office/drawing/2014/main" id="{7A89FFE6-7F5C-EF46-5802-8DE736BB1FA4}"/>
              </a:ext>
            </a:extLst>
          </p:cNvPr>
          <p:cNvSpPr txBox="1"/>
          <p:nvPr/>
        </p:nvSpPr>
        <p:spPr>
          <a:xfrm>
            <a:off x="767408" y="1695269"/>
            <a:ext cx="2975495" cy="584775"/>
          </a:xfrm>
          <a:prstGeom prst="rect">
            <a:avLst/>
          </a:prstGeom>
          <a:noFill/>
        </p:spPr>
        <p:txBody>
          <a:bodyPr wrap="none" rtlCol="0">
            <a:spAutoFit/>
          </a:bodyPr>
          <a:lstStyle/>
          <a:p>
            <a:r>
              <a:rPr lang="en-US" sz="3200" b="1" dirty="0"/>
              <a:t>Main Objective</a:t>
            </a:r>
          </a:p>
        </p:txBody>
      </p:sp>
      <p:sp>
        <p:nvSpPr>
          <p:cNvPr id="11" name="TextBox 10">
            <a:extLst>
              <a:ext uri="{FF2B5EF4-FFF2-40B4-BE49-F238E27FC236}">
                <a16:creationId xmlns:a16="http://schemas.microsoft.com/office/drawing/2014/main" id="{F6AD1C9A-C345-E842-ABEE-2A5001B016BD}"/>
              </a:ext>
            </a:extLst>
          </p:cNvPr>
          <p:cNvSpPr txBox="1"/>
          <p:nvPr/>
        </p:nvSpPr>
        <p:spPr>
          <a:xfrm>
            <a:off x="5231904" y="2090182"/>
            <a:ext cx="6093724" cy="646331"/>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Enhanced Cattle Skin Disease Detection and Severity Assessment Using Image Processing and Advanced Models </a:t>
            </a:r>
          </a:p>
        </p:txBody>
      </p:sp>
      <p:sp>
        <p:nvSpPr>
          <p:cNvPr id="17" name="TextBox 16">
            <a:extLst>
              <a:ext uri="{FF2B5EF4-FFF2-40B4-BE49-F238E27FC236}">
                <a16:creationId xmlns:a16="http://schemas.microsoft.com/office/drawing/2014/main" id="{5AFC68BD-D8B2-3AF7-27D7-EC04D31377BE}"/>
              </a:ext>
            </a:extLst>
          </p:cNvPr>
          <p:cNvSpPr txBox="1"/>
          <p:nvPr/>
        </p:nvSpPr>
        <p:spPr>
          <a:xfrm>
            <a:off x="5226754" y="2953891"/>
            <a:ext cx="6098874" cy="871970"/>
          </a:xfrm>
          <a:prstGeom prst="rect">
            <a:avLst/>
          </a:prstGeom>
          <a:noFill/>
        </p:spPr>
        <p:txBody>
          <a:bodyPr wrap="square">
            <a:spAutoFit/>
          </a:bodyPr>
          <a:lstStyle/>
          <a:p>
            <a:pPr>
              <a:lnSpc>
                <a:spcPct val="150000"/>
              </a:lnSpc>
              <a:spcBef>
                <a:spcPct val="20000"/>
              </a:spcBef>
            </a:pPr>
            <a:r>
              <a:rPr lang="en-GB" sz="1800" b="1" dirty="0">
                <a:effectLst/>
              </a:rPr>
              <a:t>Ontology-Based Information Extraction from Data Resources</a:t>
            </a:r>
            <a:endParaRPr lang="en-GB" sz="1800" b="1" dirty="0"/>
          </a:p>
        </p:txBody>
      </p:sp>
      <p:sp>
        <p:nvSpPr>
          <p:cNvPr id="19" name="TextBox 18">
            <a:extLst>
              <a:ext uri="{FF2B5EF4-FFF2-40B4-BE49-F238E27FC236}">
                <a16:creationId xmlns:a16="http://schemas.microsoft.com/office/drawing/2014/main" id="{7BD86218-49AE-E171-FDA0-9D7C09638BBA}"/>
              </a:ext>
            </a:extLst>
          </p:cNvPr>
          <p:cNvSpPr txBox="1"/>
          <p:nvPr/>
        </p:nvSpPr>
        <p:spPr>
          <a:xfrm>
            <a:off x="5226754" y="5116203"/>
            <a:ext cx="6098874" cy="456472"/>
          </a:xfrm>
          <a:prstGeom prst="rect">
            <a:avLst/>
          </a:prstGeom>
          <a:noFill/>
        </p:spPr>
        <p:txBody>
          <a:bodyPr wrap="square">
            <a:spAutoFit/>
          </a:bodyPr>
          <a:lstStyle/>
          <a:p>
            <a:pPr>
              <a:lnSpc>
                <a:spcPct val="150000"/>
              </a:lnSpc>
              <a:spcBef>
                <a:spcPct val="20000"/>
              </a:spcBef>
            </a:pPr>
            <a:r>
              <a:rPr lang="en-GB" sz="1800" b="1" dirty="0"/>
              <a:t>AI-Driven Smart Assistant for Cattle Skin Diseases</a:t>
            </a:r>
            <a:endParaRPr lang="en-US" sz="1800" b="1" dirty="0"/>
          </a:p>
        </p:txBody>
      </p:sp>
      <p:sp>
        <p:nvSpPr>
          <p:cNvPr id="21" name="TextBox 20">
            <a:extLst>
              <a:ext uri="{FF2B5EF4-FFF2-40B4-BE49-F238E27FC236}">
                <a16:creationId xmlns:a16="http://schemas.microsoft.com/office/drawing/2014/main" id="{99263B07-5D80-2A51-020D-6E8E4C87DAFE}"/>
              </a:ext>
            </a:extLst>
          </p:cNvPr>
          <p:cNvSpPr txBox="1"/>
          <p:nvPr/>
        </p:nvSpPr>
        <p:spPr>
          <a:xfrm>
            <a:off x="669404" y="2576361"/>
            <a:ext cx="3206040" cy="1200329"/>
          </a:xfrm>
          <a:prstGeom prst="rect">
            <a:avLst/>
          </a:prstGeom>
          <a:noFill/>
        </p:spPr>
        <p:txBody>
          <a:bodyPr wrap="square">
            <a:spAutoFit/>
          </a:bodyPr>
          <a:lstStyle/>
          <a:p>
            <a:r>
              <a:rPr lang="en-GB" b="1" dirty="0"/>
              <a:t>Ontology-Based Veterinary Information Extraction for Cattle Skin Disease Diagnosis</a:t>
            </a:r>
            <a:endParaRPr lang="en-US" b="1" dirty="0"/>
          </a:p>
        </p:txBody>
      </p:sp>
      <p:sp>
        <p:nvSpPr>
          <p:cNvPr id="23" name="TextBox 22">
            <a:extLst>
              <a:ext uri="{FF2B5EF4-FFF2-40B4-BE49-F238E27FC236}">
                <a16:creationId xmlns:a16="http://schemas.microsoft.com/office/drawing/2014/main" id="{57859CD7-E307-B2EA-2959-19C33F8BAAD6}"/>
              </a:ext>
            </a:extLst>
          </p:cNvPr>
          <p:cNvSpPr txBox="1"/>
          <p:nvPr/>
        </p:nvSpPr>
        <p:spPr>
          <a:xfrm>
            <a:off x="5233695" y="4147866"/>
            <a:ext cx="6098874" cy="646331"/>
          </a:xfrm>
          <a:prstGeom prst="rect">
            <a:avLst/>
          </a:prstGeom>
          <a:noFill/>
        </p:spPr>
        <p:txBody>
          <a:bodyPr wrap="square">
            <a:spAutoFit/>
          </a:bodyPr>
          <a:lstStyle/>
          <a:p>
            <a:r>
              <a:rPr lang="en-US" sz="1800" b="1" dirty="0">
                <a:latin typeface="Times New Roman" panose="02020603050405020304" pitchFamily="18" charset="0"/>
                <a:cs typeface="Times New Roman" panose="02020603050405020304" pitchFamily="18" charset="0"/>
              </a:rPr>
              <a:t>User-specific knowledge based </a:t>
            </a:r>
            <a:r>
              <a:rPr lang="en-US" b="1" dirty="0">
                <a:latin typeface="Times New Roman" panose="02020603050405020304" pitchFamily="18" charset="0"/>
                <a:cs typeface="Times New Roman" panose="02020603050405020304" pitchFamily="18" charset="0"/>
              </a:rPr>
              <a:t>up to</a:t>
            </a:r>
            <a:r>
              <a:rPr lang="en-US" sz="1800" b="1" dirty="0">
                <a:latin typeface="Times New Roman" panose="02020603050405020304" pitchFamily="18" charset="0"/>
                <a:cs typeface="Times New Roman" panose="02020603050405020304" pitchFamily="18" charset="0"/>
              </a:rPr>
              <a:t> date treatment details using reinforcement learning.</a:t>
            </a:r>
          </a:p>
        </p:txBody>
      </p:sp>
    </p:spTree>
    <p:extLst>
      <p:ext uri="{BB962C8B-B14F-4D97-AF65-F5344CB8AC3E}">
        <p14:creationId xmlns:p14="http://schemas.microsoft.com/office/powerpoint/2010/main" val="3689654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18">
            <a:extLst>
              <a:ext uri="{FF2B5EF4-FFF2-40B4-BE49-F238E27FC236}">
                <a16:creationId xmlns:a16="http://schemas.microsoft.com/office/drawing/2014/main" id="{A1654363-21BF-29D5-18CF-64FA498F3124}"/>
              </a:ext>
            </a:extLst>
          </p:cNvPr>
          <p:cNvSpPr txBox="1">
            <a:spLocks/>
          </p:cNvSpPr>
          <p:nvPr/>
        </p:nvSpPr>
        <p:spPr>
          <a:xfrm>
            <a:off x="7536160" y="231916"/>
            <a:ext cx="4531025" cy="443711"/>
          </a:xfrm>
          <a:prstGeom prst="rect">
            <a:avLst/>
          </a:prstGeom>
        </p:spPr>
        <p:txBody>
          <a:bodyPr vert="horz" wrap="square" lIns="0" tIns="12700" rIns="0" bIns="0" rtlCol="0" anchor="ctr">
            <a:spAutoFit/>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marL="12700">
              <a:spcBef>
                <a:spcPts val="100"/>
              </a:spcBef>
            </a:pPr>
            <a:r>
              <a:rPr lang="en-US" sz="2800" b="1" dirty="0">
                <a:latin typeface="Arial"/>
                <a:cs typeface="Arial"/>
              </a:rPr>
              <a:t>SYSTEM DIAGRAM</a:t>
            </a:r>
          </a:p>
        </p:txBody>
      </p:sp>
      <p:grpSp>
        <p:nvGrpSpPr>
          <p:cNvPr id="5" name="object 6">
            <a:extLst>
              <a:ext uri="{FF2B5EF4-FFF2-40B4-BE49-F238E27FC236}">
                <a16:creationId xmlns:a16="http://schemas.microsoft.com/office/drawing/2014/main" id="{19D6D8FC-6254-4A0B-2363-98C44EFB8532}"/>
              </a:ext>
            </a:extLst>
          </p:cNvPr>
          <p:cNvGrpSpPr/>
          <p:nvPr/>
        </p:nvGrpSpPr>
        <p:grpSpPr>
          <a:xfrm>
            <a:off x="15421" y="154741"/>
            <a:ext cx="2048131" cy="1297455"/>
            <a:chOff x="0" y="0"/>
            <a:chExt cx="6015757" cy="3810877"/>
          </a:xfrm>
        </p:grpSpPr>
        <p:pic>
          <p:nvPicPr>
            <p:cNvPr id="6" name="object 7">
              <a:extLst>
                <a:ext uri="{FF2B5EF4-FFF2-40B4-BE49-F238E27FC236}">
                  <a16:creationId xmlns:a16="http://schemas.microsoft.com/office/drawing/2014/main" id="{84C44223-A885-76EF-7D2F-A5EB092BD254}"/>
                </a:ext>
              </a:extLst>
            </p:cNvPr>
            <p:cNvPicPr/>
            <p:nvPr/>
          </p:nvPicPr>
          <p:blipFill>
            <a:blip r:embed="rId2" cstate="print"/>
            <a:stretch>
              <a:fillRect/>
            </a:stretch>
          </p:blipFill>
          <p:spPr>
            <a:xfrm>
              <a:off x="3115917" y="166524"/>
              <a:ext cx="2899840" cy="2191436"/>
            </a:xfrm>
            <a:prstGeom prst="rect">
              <a:avLst/>
            </a:prstGeom>
          </p:spPr>
        </p:pic>
        <p:sp>
          <p:nvSpPr>
            <p:cNvPr id="7" name="object 8">
              <a:extLst>
                <a:ext uri="{FF2B5EF4-FFF2-40B4-BE49-F238E27FC236}">
                  <a16:creationId xmlns:a16="http://schemas.microsoft.com/office/drawing/2014/main" id="{0D151491-AD94-A07A-F866-05FC60B8F367}"/>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8" name="object 9">
              <a:extLst>
                <a:ext uri="{FF2B5EF4-FFF2-40B4-BE49-F238E27FC236}">
                  <a16:creationId xmlns:a16="http://schemas.microsoft.com/office/drawing/2014/main" id="{4C9FC80B-6584-4A7E-857A-E26D154B61CA}"/>
                </a:ext>
              </a:extLst>
            </p:cNvPr>
            <p:cNvPicPr/>
            <p:nvPr/>
          </p:nvPicPr>
          <p:blipFill>
            <a:blip r:embed="rId3" cstate="print"/>
            <a:stretch>
              <a:fillRect/>
            </a:stretch>
          </p:blipFill>
          <p:spPr>
            <a:xfrm>
              <a:off x="0" y="0"/>
              <a:ext cx="4038599" cy="3810877"/>
            </a:xfrm>
            <a:prstGeom prst="rect">
              <a:avLst/>
            </a:prstGeom>
          </p:spPr>
        </p:pic>
      </p:grpSp>
      <p:pic>
        <p:nvPicPr>
          <p:cNvPr id="10" name="object 15">
            <a:extLst>
              <a:ext uri="{FF2B5EF4-FFF2-40B4-BE49-F238E27FC236}">
                <a16:creationId xmlns:a16="http://schemas.microsoft.com/office/drawing/2014/main" id="{81F9AE64-8E9A-B1AE-C6C1-7EB24E4DD697}"/>
              </a:ext>
            </a:extLst>
          </p:cNvPr>
          <p:cNvPicPr/>
          <p:nvPr/>
        </p:nvPicPr>
        <p:blipFill rotWithShape="1">
          <a:blip r:embed="rId4" cstate="print"/>
          <a:srcRect r="52167"/>
          <a:stretch/>
        </p:blipFill>
        <p:spPr>
          <a:xfrm>
            <a:off x="12442" y="3332103"/>
            <a:ext cx="1999058" cy="3068463"/>
          </a:xfrm>
          <a:prstGeom prst="rect">
            <a:avLst/>
          </a:prstGeom>
        </p:spPr>
      </p:pic>
      <p:sp>
        <p:nvSpPr>
          <p:cNvPr id="13" name="object 4">
            <a:extLst>
              <a:ext uri="{FF2B5EF4-FFF2-40B4-BE49-F238E27FC236}">
                <a16:creationId xmlns:a16="http://schemas.microsoft.com/office/drawing/2014/main" id="{2F8C178A-45F6-C53E-66F4-E2DCF7A4828E}"/>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pic>
        <p:nvPicPr>
          <p:cNvPr id="3" name="object 12">
            <a:extLst>
              <a:ext uri="{FF2B5EF4-FFF2-40B4-BE49-F238E27FC236}">
                <a16:creationId xmlns:a16="http://schemas.microsoft.com/office/drawing/2014/main" id="{8C4D1C3B-035E-48E8-1A48-5DC5459A1309}"/>
              </a:ext>
            </a:extLst>
          </p:cNvPr>
          <p:cNvPicPr/>
          <p:nvPr/>
        </p:nvPicPr>
        <p:blipFill>
          <a:blip r:embed="rId5" cstate="print"/>
          <a:stretch>
            <a:fillRect/>
          </a:stretch>
        </p:blipFill>
        <p:spPr>
          <a:xfrm>
            <a:off x="224527" y="4725144"/>
            <a:ext cx="1863025" cy="1508163"/>
          </a:xfrm>
          <a:prstGeom prst="rect">
            <a:avLst/>
          </a:prstGeom>
        </p:spPr>
      </p:pic>
      <p:pic>
        <p:nvPicPr>
          <p:cNvPr id="2" name="Picture 1" descr="A diagram of a computer system&#10;&#10;Description automatically generated">
            <a:extLst>
              <a:ext uri="{FF2B5EF4-FFF2-40B4-BE49-F238E27FC236}">
                <a16:creationId xmlns:a16="http://schemas.microsoft.com/office/drawing/2014/main" id="{EBF52BC8-86B6-A7FE-A765-453FCE949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1690" y="1219086"/>
            <a:ext cx="11068619" cy="4419827"/>
          </a:xfrm>
          <a:prstGeom prst="rect">
            <a:avLst/>
          </a:prstGeom>
        </p:spPr>
      </p:pic>
    </p:spTree>
    <p:extLst>
      <p:ext uri="{BB962C8B-B14F-4D97-AF65-F5344CB8AC3E}">
        <p14:creationId xmlns:p14="http://schemas.microsoft.com/office/powerpoint/2010/main" val="2406758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F6FBBB-4C77-4A4B-BE54-96D3B0DF3BB7}"/>
              </a:ext>
            </a:extLst>
          </p:cNvPr>
          <p:cNvSpPr>
            <a:spLocks noGrp="1"/>
          </p:cNvSpPr>
          <p:nvPr>
            <p:ph type="title"/>
          </p:nvPr>
        </p:nvSpPr>
        <p:spPr>
          <a:xfrm>
            <a:off x="254000" y="583754"/>
            <a:ext cx="11684000" cy="868362"/>
          </a:xfrm>
        </p:spPr>
        <p:txBody>
          <a:bodyPr>
            <a:normAutofit fontScale="90000"/>
          </a:bodyPr>
          <a:lstStyle/>
          <a:p>
            <a:br>
              <a:rPr lang="en-US" dirty="0"/>
            </a:br>
            <a:endParaRPr lang="en-US" dirty="0"/>
          </a:p>
        </p:txBody>
      </p:sp>
      <p:sp>
        <p:nvSpPr>
          <p:cNvPr id="7" name="TextBox 6">
            <a:extLst>
              <a:ext uri="{FF2B5EF4-FFF2-40B4-BE49-F238E27FC236}">
                <a16:creationId xmlns:a16="http://schemas.microsoft.com/office/drawing/2014/main" id="{61B7E2D9-EB2E-0516-C57F-D4967976BA16}"/>
              </a:ext>
            </a:extLst>
          </p:cNvPr>
          <p:cNvSpPr txBox="1"/>
          <p:nvPr/>
        </p:nvSpPr>
        <p:spPr>
          <a:xfrm>
            <a:off x="1346767" y="3367018"/>
            <a:ext cx="7341521"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Enhanced Cattle Skin Disease Detection and Severity Assessment Using Image Processing and Advanced Models </a:t>
            </a:r>
            <a:endParaRPr lang="en-US" sz="3200" b="1"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41C9D2A-2E6F-ACBB-E1E1-1C1BE2123B42}"/>
              </a:ext>
            </a:extLst>
          </p:cNvPr>
          <p:cNvSpPr txBox="1"/>
          <p:nvPr/>
        </p:nvSpPr>
        <p:spPr>
          <a:xfrm>
            <a:off x="3003849" y="6381327"/>
            <a:ext cx="5324400" cy="369332"/>
          </a:xfrm>
          <a:prstGeom prst="rect">
            <a:avLst/>
          </a:prstGeom>
          <a:noFill/>
        </p:spPr>
        <p:txBody>
          <a:bodyPr wrap="square" rtlCol="0">
            <a:spAutoFit/>
          </a:bodyPr>
          <a:lstStyle/>
          <a:p>
            <a:r>
              <a:rPr lang="en-US" dirty="0">
                <a:solidFill>
                  <a:schemeClr val="tx2">
                    <a:lumMod val="50000"/>
                  </a:schemeClr>
                </a:solidFill>
              </a:rPr>
              <a:t>IT20654658  | Nawarathna N.N | TMP-2023-24-001</a:t>
            </a:r>
          </a:p>
        </p:txBody>
      </p:sp>
      <p:pic>
        <p:nvPicPr>
          <p:cNvPr id="18" name="Picture 17" descr="A person with glasses and a beard&#10;&#10;Description automatically generated">
            <a:extLst>
              <a:ext uri="{FF2B5EF4-FFF2-40B4-BE49-F238E27FC236}">
                <a16:creationId xmlns:a16="http://schemas.microsoft.com/office/drawing/2014/main" id="{F23D641C-D6B7-4BE9-217D-478A2F51C5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4312" y="1917983"/>
            <a:ext cx="2551835" cy="30220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9" name="Title 4">
            <a:extLst>
              <a:ext uri="{FF2B5EF4-FFF2-40B4-BE49-F238E27FC236}">
                <a16:creationId xmlns:a16="http://schemas.microsoft.com/office/drawing/2014/main" id="{1AE6C876-63EC-9013-E56F-761B880AD0C1}"/>
              </a:ext>
            </a:extLst>
          </p:cNvPr>
          <p:cNvSpPr txBox="1">
            <a:spLocks/>
          </p:cNvSpPr>
          <p:nvPr/>
        </p:nvSpPr>
        <p:spPr>
          <a:xfrm>
            <a:off x="1675844" y="1199667"/>
            <a:ext cx="6643401" cy="681038"/>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Adobe Devanagari" pitchFamily="18" charset="0"/>
                <a:ea typeface="+mj-ea"/>
                <a:cs typeface="Adobe Devanagari" pitchFamily="18" charset="0"/>
              </a:defRPr>
            </a:lvl1pPr>
          </a:lstStyle>
          <a:p>
            <a:pPr algn="l"/>
            <a:r>
              <a:rPr lang="en-US" b="1" dirty="0">
                <a:latin typeface="Adobe Devanagari"/>
              </a:rPr>
              <a:t>IT20654658|Nawarathna N.N</a:t>
            </a:r>
          </a:p>
        </p:txBody>
      </p:sp>
      <p:sp>
        <p:nvSpPr>
          <p:cNvPr id="20" name="Text Placeholder 5">
            <a:extLst>
              <a:ext uri="{FF2B5EF4-FFF2-40B4-BE49-F238E27FC236}">
                <a16:creationId xmlns:a16="http://schemas.microsoft.com/office/drawing/2014/main" id="{D497A128-B86B-C406-CAFC-0C2AAC99EEA1}"/>
              </a:ext>
            </a:extLst>
          </p:cNvPr>
          <p:cNvSpPr txBox="1">
            <a:spLocks/>
          </p:cNvSpPr>
          <p:nvPr/>
        </p:nvSpPr>
        <p:spPr>
          <a:xfrm>
            <a:off x="1675844" y="1873012"/>
            <a:ext cx="6251738" cy="868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Bachelor of Science (Hons) in Information Technology </a:t>
            </a:r>
          </a:p>
          <a:p>
            <a:pPr marL="0" indent="0">
              <a:buNone/>
            </a:pPr>
            <a:r>
              <a:rPr lang="en-US" sz="2000" dirty="0"/>
              <a:t>Specializing in Software Engineering</a:t>
            </a:r>
          </a:p>
        </p:txBody>
      </p:sp>
      <p:grpSp>
        <p:nvGrpSpPr>
          <p:cNvPr id="21" name="object 6">
            <a:extLst>
              <a:ext uri="{FF2B5EF4-FFF2-40B4-BE49-F238E27FC236}">
                <a16:creationId xmlns:a16="http://schemas.microsoft.com/office/drawing/2014/main" id="{14BF5C5C-59CC-2C52-7608-DC8F513EB8B4}"/>
              </a:ext>
            </a:extLst>
          </p:cNvPr>
          <p:cNvGrpSpPr/>
          <p:nvPr/>
        </p:nvGrpSpPr>
        <p:grpSpPr>
          <a:xfrm>
            <a:off x="15421" y="154741"/>
            <a:ext cx="2048131" cy="1297455"/>
            <a:chOff x="0" y="0"/>
            <a:chExt cx="6015757" cy="3810877"/>
          </a:xfrm>
        </p:grpSpPr>
        <p:pic>
          <p:nvPicPr>
            <p:cNvPr id="22" name="object 7">
              <a:extLst>
                <a:ext uri="{FF2B5EF4-FFF2-40B4-BE49-F238E27FC236}">
                  <a16:creationId xmlns:a16="http://schemas.microsoft.com/office/drawing/2014/main" id="{B5EE70BF-6E43-D5D0-E957-15F8AFFF2A75}"/>
                </a:ext>
              </a:extLst>
            </p:cNvPr>
            <p:cNvPicPr/>
            <p:nvPr/>
          </p:nvPicPr>
          <p:blipFill>
            <a:blip r:embed="rId3" cstate="print"/>
            <a:stretch>
              <a:fillRect/>
            </a:stretch>
          </p:blipFill>
          <p:spPr>
            <a:xfrm>
              <a:off x="3115917" y="166524"/>
              <a:ext cx="2899840" cy="2191436"/>
            </a:xfrm>
            <a:prstGeom prst="rect">
              <a:avLst/>
            </a:prstGeom>
          </p:spPr>
        </p:pic>
        <p:sp>
          <p:nvSpPr>
            <p:cNvPr id="23" name="object 8">
              <a:extLst>
                <a:ext uri="{FF2B5EF4-FFF2-40B4-BE49-F238E27FC236}">
                  <a16:creationId xmlns:a16="http://schemas.microsoft.com/office/drawing/2014/main" id="{193C363F-50B0-F69B-DDFE-588AF92857C9}"/>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24" name="object 9">
              <a:extLst>
                <a:ext uri="{FF2B5EF4-FFF2-40B4-BE49-F238E27FC236}">
                  <a16:creationId xmlns:a16="http://schemas.microsoft.com/office/drawing/2014/main" id="{F8053B9A-0DC5-50A1-818A-16B1A63CED96}"/>
                </a:ext>
              </a:extLst>
            </p:cNvPr>
            <p:cNvPicPr/>
            <p:nvPr/>
          </p:nvPicPr>
          <p:blipFill>
            <a:blip r:embed="rId4" cstate="print"/>
            <a:stretch>
              <a:fillRect/>
            </a:stretch>
          </p:blipFill>
          <p:spPr>
            <a:xfrm>
              <a:off x="0" y="0"/>
              <a:ext cx="4038599" cy="3810877"/>
            </a:xfrm>
            <a:prstGeom prst="rect">
              <a:avLst/>
            </a:prstGeom>
          </p:spPr>
        </p:pic>
      </p:grpSp>
      <p:pic>
        <p:nvPicPr>
          <p:cNvPr id="25" name="object 15">
            <a:extLst>
              <a:ext uri="{FF2B5EF4-FFF2-40B4-BE49-F238E27FC236}">
                <a16:creationId xmlns:a16="http://schemas.microsoft.com/office/drawing/2014/main" id="{79715D8C-2F04-A110-146F-A3DA91712288}"/>
              </a:ext>
            </a:extLst>
          </p:cNvPr>
          <p:cNvPicPr/>
          <p:nvPr/>
        </p:nvPicPr>
        <p:blipFill rotWithShape="1">
          <a:blip r:embed="rId5" cstate="print"/>
          <a:srcRect r="52167"/>
          <a:stretch/>
        </p:blipFill>
        <p:spPr>
          <a:xfrm>
            <a:off x="12442" y="3332103"/>
            <a:ext cx="1999058" cy="3068463"/>
          </a:xfrm>
          <a:prstGeom prst="rect">
            <a:avLst/>
          </a:prstGeom>
        </p:spPr>
      </p:pic>
      <p:pic>
        <p:nvPicPr>
          <p:cNvPr id="26" name="object 12">
            <a:extLst>
              <a:ext uri="{FF2B5EF4-FFF2-40B4-BE49-F238E27FC236}">
                <a16:creationId xmlns:a16="http://schemas.microsoft.com/office/drawing/2014/main" id="{C3D641F3-4FEA-13F2-CC51-C79A24E0026E}"/>
              </a:ext>
            </a:extLst>
          </p:cNvPr>
          <p:cNvPicPr/>
          <p:nvPr/>
        </p:nvPicPr>
        <p:blipFill>
          <a:blip r:embed="rId6" cstate="print"/>
          <a:stretch>
            <a:fillRect/>
          </a:stretch>
        </p:blipFill>
        <p:spPr>
          <a:xfrm>
            <a:off x="224527" y="4725144"/>
            <a:ext cx="1863025" cy="1508163"/>
          </a:xfrm>
          <a:prstGeom prst="rect">
            <a:avLst/>
          </a:prstGeom>
        </p:spPr>
      </p:pic>
      <p:sp>
        <p:nvSpPr>
          <p:cNvPr id="27" name="object 4">
            <a:extLst>
              <a:ext uri="{FF2B5EF4-FFF2-40B4-BE49-F238E27FC236}">
                <a16:creationId xmlns:a16="http://schemas.microsoft.com/office/drawing/2014/main" id="{E5C90B2C-F4C8-DE69-8531-7126F9FCF8F0}"/>
              </a:ext>
            </a:extLst>
          </p:cNvPr>
          <p:cNvSpPr/>
          <p:nvPr/>
        </p:nvSpPr>
        <p:spPr>
          <a:xfrm>
            <a:off x="11188638" y="4354381"/>
            <a:ext cx="987995" cy="2474694"/>
          </a:xfrm>
          <a:custGeom>
            <a:avLst/>
            <a:gdLst/>
            <a:ahLst/>
            <a:cxnLst/>
            <a:rect l="l" t="t" r="r" b="b"/>
            <a:pathLst>
              <a:path w="2806700" h="2444750">
                <a:moveTo>
                  <a:pt x="2806223" y="0"/>
                </a:moveTo>
                <a:lnTo>
                  <a:pt x="2806223" y="2444745"/>
                </a:lnTo>
                <a:lnTo>
                  <a:pt x="0" y="2444745"/>
                </a:lnTo>
                <a:lnTo>
                  <a:pt x="2806223" y="0"/>
                </a:lnTo>
                <a:close/>
              </a:path>
            </a:pathLst>
          </a:custGeom>
          <a:solidFill>
            <a:srgbClr val="03989D">
              <a:alpha val="40779"/>
            </a:srgbClr>
          </a:solidFill>
        </p:spPr>
        <p:txBody>
          <a:bodyPr wrap="square" lIns="0" tIns="0" rIns="0" bIns="0" rtlCol="0"/>
          <a:lstStyle/>
          <a:p>
            <a:endParaRPr/>
          </a:p>
        </p:txBody>
      </p:sp>
    </p:spTree>
    <p:extLst>
      <p:ext uri="{BB962C8B-B14F-4D97-AF65-F5344CB8AC3E}">
        <p14:creationId xmlns:p14="http://schemas.microsoft.com/office/powerpoint/2010/main" val="3658498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6">
            <a:extLst>
              <a:ext uri="{FF2B5EF4-FFF2-40B4-BE49-F238E27FC236}">
                <a16:creationId xmlns:a16="http://schemas.microsoft.com/office/drawing/2014/main" id="{B2A0D1FA-27FA-4B93-402F-F84B02DF2C14}"/>
              </a:ext>
            </a:extLst>
          </p:cNvPr>
          <p:cNvGrpSpPr/>
          <p:nvPr/>
        </p:nvGrpSpPr>
        <p:grpSpPr>
          <a:xfrm>
            <a:off x="15420" y="154740"/>
            <a:ext cx="2696204" cy="1707998"/>
            <a:chOff x="0" y="0"/>
            <a:chExt cx="6015757" cy="3810877"/>
          </a:xfrm>
        </p:grpSpPr>
        <p:pic>
          <p:nvPicPr>
            <p:cNvPr id="3" name="object 7">
              <a:extLst>
                <a:ext uri="{FF2B5EF4-FFF2-40B4-BE49-F238E27FC236}">
                  <a16:creationId xmlns:a16="http://schemas.microsoft.com/office/drawing/2014/main" id="{6FC376CB-016B-7CF3-8FD1-5BE214125755}"/>
                </a:ext>
              </a:extLst>
            </p:cNvPr>
            <p:cNvPicPr/>
            <p:nvPr/>
          </p:nvPicPr>
          <p:blipFill>
            <a:blip r:embed="rId2" cstate="print"/>
            <a:stretch>
              <a:fillRect/>
            </a:stretch>
          </p:blipFill>
          <p:spPr>
            <a:xfrm>
              <a:off x="3115917" y="166524"/>
              <a:ext cx="2899840" cy="2191436"/>
            </a:xfrm>
            <a:prstGeom prst="rect">
              <a:avLst/>
            </a:prstGeom>
          </p:spPr>
        </p:pic>
        <p:sp>
          <p:nvSpPr>
            <p:cNvPr id="4" name="object 8">
              <a:extLst>
                <a:ext uri="{FF2B5EF4-FFF2-40B4-BE49-F238E27FC236}">
                  <a16:creationId xmlns:a16="http://schemas.microsoft.com/office/drawing/2014/main" id="{BFB6B95F-FAA5-1F0E-EAB5-E8E5FA0AB8B3}"/>
                </a:ext>
              </a:extLst>
            </p:cNvPr>
            <p:cNvSpPr/>
            <p:nvPr/>
          </p:nvSpPr>
          <p:spPr>
            <a:xfrm>
              <a:off x="4590456" y="111007"/>
              <a:ext cx="8890" cy="216535"/>
            </a:xfrm>
            <a:custGeom>
              <a:avLst/>
              <a:gdLst/>
              <a:ahLst/>
              <a:cxnLst/>
              <a:rect l="l" t="t" r="r" b="b"/>
              <a:pathLst>
                <a:path w="8889" h="216535">
                  <a:moveTo>
                    <a:pt x="0" y="0"/>
                  </a:moveTo>
                  <a:lnTo>
                    <a:pt x="759" y="54098"/>
                  </a:lnTo>
                  <a:lnTo>
                    <a:pt x="2770" y="108165"/>
                  </a:lnTo>
                  <a:lnTo>
                    <a:pt x="5584" y="162203"/>
                  </a:lnTo>
                  <a:lnTo>
                    <a:pt x="8752" y="216218"/>
                  </a:lnTo>
                </a:path>
              </a:pathLst>
            </a:custGeom>
            <a:ln w="39828">
              <a:solidFill>
                <a:srgbClr val="FFE273"/>
              </a:solidFill>
            </a:ln>
          </p:spPr>
          <p:txBody>
            <a:bodyPr wrap="square" lIns="0" tIns="0" rIns="0" bIns="0" rtlCol="0"/>
            <a:lstStyle/>
            <a:p>
              <a:endParaRPr/>
            </a:p>
          </p:txBody>
        </p:sp>
        <p:pic>
          <p:nvPicPr>
            <p:cNvPr id="7" name="object 9">
              <a:extLst>
                <a:ext uri="{FF2B5EF4-FFF2-40B4-BE49-F238E27FC236}">
                  <a16:creationId xmlns:a16="http://schemas.microsoft.com/office/drawing/2014/main" id="{37BF6BBE-FA9D-ED9F-4037-1EE474F2746D}"/>
                </a:ext>
              </a:extLst>
            </p:cNvPr>
            <p:cNvPicPr/>
            <p:nvPr/>
          </p:nvPicPr>
          <p:blipFill>
            <a:blip r:embed="rId3" cstate="print"/>
            <a:stretch>
              <a:fillRect/>
            </a:stretch>
          </p:blipFill>
          <p:spPr>
            <a:xfrm>
              <a:off x="0" y="0"/>
              <a:ext cx="4038599" cy="3810877"/>
            </a:xfrm>
            <a:prstGeom prst="rect">
              <a:avLst/>
            </a:prstGeom>
          </p:spPr>
        </p:pic>
      </p:grpSp>
      <p:pic>
        <p:nvPicPr>
          <p:cNvPr id="8" name="object 15">
            <a:extLst>
              <a:ext uri="{FF2B5EF4-FFF2-40B4-BE49-F238E27FC236}">
                <a16:creationId xmlns:a16="http://schemas.microsoft.com/office/drawing/2014/main" id="{5A7B3651-4D2E-393D-7860-74A7E3498545}"/>
              </a:ext>
            </a:extLst>
          </p:cNvPr>
          <p:cNvPicPr/>
          <p:nvPr/>
        </p:nvPicPr>
        <p:blipFill rotWithShape="1">
          <a:blip r:embed="rId4" cstate="print"/>
          <a:srcRect r="52167"/>
          <a:stretch/>
        </p:blipFill>
        <p:spPr>
          <a:xfrm>
            <a:off x="21470" y="2852934"/>
            <a:ext cx="2280531" cy="3500511"/>
          </a:xfrm>
          <a:prstGeom prst="rect">
            <a:avLst/>
          </a:prstGeom>
        </p:spPr>
      </p:pic>
      <p:sp>
        <p:nvSpPr>
          <p:cNvPr id="10" name="object 19">
            <a:extLst>
              <a:ext uri="{FF2B5EF4-FFF2-40B4-BE49-F238E27FC236}">
                <a16:creationId xmlns:a16="http://schemas.microsoft.com/office/drawing/2014/main" id="{85C06EBD-9597-D4F4-B646-882DE43110EE}"/>
              </a:ext>
            </a:extLst>
          </p:cNvPr>
          <p:cNvSpPr txBox="1">
            <a:spLocks noGrp="1"/>
          </p:cNvSpPr>
          <p:nvPr>
            <p:ph type="title"/>
          </p:nvPr>
        </p:nvSpPr>
        <p:spPr>
          <a:xfrm>
            <a:off x="8423248" y="208233"/>
            <a:ext cx="3391868" cy="443070"/>
          </a:xfrm>
          <a:prstGeom prst="rect">
            <a:avLst/>
          </a:prstGeom>
        </p:spPr>
        <p:txBody>
          <a:bodyPr vert="horz" wrap="square" lIns="0" tIns="12065" rIns="0" bIns="0" rtlCol="0">
            <a:spAutoFit/>
          </a:bodyPr>
          <a:lstStyle/>
          <a:p>
            <a:pPr marL="12700">
              <a:lnSpc>
                <a:spcPct val="100000"/>
              </a:lnSpc>
              <a:spcBef>
                <a:spcPts val="95"/>
              </a:spcBef>
            </a:pPr>
            <a:r>
              <a:rPr lang="en-US" sz="2800" b="1" dirty="0"/>
              <a:t>RESEARCH QUESTION</a:t>
            </a:r>
            <a:endParaRPr sz="2800" b="1" dirty="0"/>
          </a:p>
        </p:txBody>
      </p:sp>
      <p:pic>
        <p:nvPicPr>
          <p:cNvPr id="13" name="object 18">
            <a:extLst>
              <a:ext uri="{FF2B5EF4-FFF2-40B4-BE49-F238E27FC236}">
                <a16:creationId xmlns:a16="http://schemas.microsoft.com/office/drawing/2014/main" id="{7DEEC845-FB69-7391-D40B-F6BED12FA4FB}"/>
              </a:ext>
            </a:extLst>
          </p:cNvPr>
          <p:cNvPicPr/>
          <p:nvPr/>
        </p:nvPicPr>
        <p:blipFill>
          <a:blip r:embed="rId5" cstate="print"/>
          <a:stretch>
            <a:fillRect/>
          </a:stretch>
        </p:blipFill>
        <p:spPr>
          <a:xfrm>
            <a:off x="2135560" y="926858"/>
            <a:ext cx="9144394" cy="4868533"/>
          </a:xfrm>
          <a:prstGeom prst="rect">
            <a:avLst/>
          </a:prstGeom>
        </p:spPr>
      </p:pic>
      <p:pic>
        <p:nvPicPr>
          <p:cNvPr id="14" name="object 28">
            <a:extLst>
              <a:ext uri="{FF2B5EF4-FFF2-40B4-BE49-F238E27FC236}">
                <a16:creationId xmlns:a16="http://schemas.microsoft.com/office/drawing/2014/main" id="{9C10EFDD-1685-2F44-0943-E85923A8787A}"/>
              </a:ext>
            </a:extLst>
          </p:cNvPr>
          <p:cNvPicPr/>
          <p:nvPr/>
        </p:nvPicPr>
        <p:blipFill>
          <a:blip r:embed="rId6" cstate="print"/>
          <a:stretch>
            <a:fillRect/>
          </a:stretch>
        </p:blipFill>
        <p:spPr>
          <a:xfrm>
            <a:off x="9264352" y="3939203"/>
            <a:ext cx="2179878" cy="2353278"/>
          </a:xfrm>
          <a:prstGeom prst="rect">
            <a:avLst/>
          </a:prstGeom>
        </p:spPr>
      </p:pic>
      <p:sp>
        <p:nvSpPr>
          <p:cNvPr id="16" name="TextBox 15">
            <a:extLst>
              <a:ext uri="{FF2B5EF4-FFF2-40B4-BE49-F238E27FC236}">
                <a16:creationId xmlns:a16="http://schemas.microsoft.com/office/drawing/2014/main" id="{4615D816-0A54-C937-398C-2597B6BFCEB3}"/>
              </a:ext>
            </a:extLst>
          </p:cNvPr>
          <p:cNvSpPr txBox="1"/>
          <p:nvPr/>
        </p:nvSpPr>
        <p:spPr>
          <a:xfrm>
            <a:off x="3143672" y="2348880"/>
            <a:ext cx="7440488" cy="707886"/>
          </a:xfrm>
          <a:prstGeom prst="rect">
            <a:avLst/>
          </a:prstGeom>
          <a:noFill/>
        </p:spPr>
        <p:txBody>
          <a:bodyPr wrap="square">
            <a:spAutoFit/>
          </a:bodyPr>
          <a:lstStyle/>
          <a:p>
            <a:pPr algn="just"/>
            <a:r>
              <a:rPr lang="en-US" sz="2000" b="1" i="0" dirty="0">
                <a:effectLst/>
                <a:latin typeface="Söhne"/>
              </a:rPr>
              <a:t>What image processing techniques work best for early and accurate detection of "Lumpy Skin" cattle?</a:t>
            </a:r>
            <a:endParaRPr lang="en-US" sz="2000" b="1" dirty="0"/>
          </a:p>
        </p:txBody>
      </p:sp>
      <p:sp>
        <p:nvSpPr>
          <p:cNvPr id="18" name="TextBox 17">
            <a:extLst>
              <a:ext uri="{FF2B5EF4-FFF2-40B4-BE49-F238E27FC236}">
                <a16:creationId xmlns:a16="http://schemas.microsoft.com/office/drawing/2014/main" id="{FF68BD9E-1425-2D82-1C47-DF5ED28C2298}"/>
              </a:ext>
            </a:extLst>
          </p:cNvPr>
          <p:cNvSpPr txBox="1"/>
          <p:nvPr/>
        </p:nvSpPr>
        <p:spPr>
          <a:xfrm>
            <a:off x="3143672" y="3270766"/>
            <a:ext cx="7536160" cy="1015663"/>
          </a:xfrm>
          <a:prstGeom prst="rect">
            <a:avLst/>
          </a:prstGeom>
          <a:noFill/>
        </p:spPr>
        <p:txBody>
          <a:bodyPr wrap="square">
            <a:spAutoFit/>
          </a:bodyPr>
          <a:lstStyle/>
          <a:p>
            <a:pPr algn="just"/>
            <a:r>
              <a:rPr lang="en-US" sz="2000" b="1" i="0" dirty="0">
                <a:effectLst/>
                <a:latin typeface="Söhne"/>
              </a:rPr>
              <a:t>How can advanced machine learning and deep learning models be used to evaluate the severity of cattle skin diseases, and what are the appropriate performance metrics to gauge their accuracy?</a:t>
            </a:r>
            <a:endParaRPr lang="en-US" sz="2000" b="1" dirty="0"/>
          </a:p>
        </p:txBody>
      </p:sp>
      <p:pic>
        <p:nvPicPr>
          <p:cNvPr id="19" name="object 29">
            <a:extLst>
              <a:ext uri="{FF2B5EF4-FFF2-40B4-BE49-F238E27FC236}">
                <a16:creationId xmlns:a16="http://schemas.microsoft.com/office/drawing/2014/main" id="{423DD398-5E4E-BF58-34B4-704DA73AACA8}"/>
              </a:ext>
            </a:extLst>
          </p:cNvPr>
          <p:cNvPicPr/>
          <p:nvPr/>
        </p:nvPicPr>
        <p:blipFill>
          <a:blip r:embed="rId7" cstate="print"/>
          <a:stretch>
            <a:fillRect/>
          </a:stretch>
        </p:blipFill>
        <p:spPr>
          <a:xfrm>
            <a:off x="395839" y="3504118"/>
            <a:ext cx="1739721" cy="2765589"/>
          </a:xfrm>
          <a:prstGeom prst="rect">
            <a:avLst/>
          </a:prstGeom>
        </p:spPr>
      </p:pic>
      <p:sp>
        <p:nvSpPr>
          <p:cNvPr id="22" name="Rectangle 21">
            <a:extLst>
              <a:ext uri="{FF2B5EF4-FFF2-40B4-BE49-F238E27FC236}">
                <a16:creationId xmlns:a16="http://schemas.microsoft.com/office/drawing/2014/main" id="{0A8379D5-DCF7-448A-7E52-CED21F0B8515}"/>
              </a:ext>
            </a:extLst>
          </p:cNvPr>
          <p:cNvSpPr/>
          <p:nvPr/>
        </p:nvSpPr>
        <p:spPr>
          <a:xfrm>
            <a:off x="263243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b="1" dirty="0">
                <a:solidFill>
                  <a:schemeClr val="tx1"/>
                </a:solidFill>
              </a:rPr>
              <a:t>IT20654658</a:t>
            </a:r>
            <a:r>
              <a:rPr lang="en-US" sz="1800" dirty="0">
                <a:solidFill>
                  <a:schemeClr val="tx1"/>
                </a:solidFill>
              </a:rPr>
              <a:t>   |   </a:t>
            </a:r>
            <a:r>
              <a:rPr lang="en-US" dirty="0">
                <a:solidFill>
                  <a:schemeClr val="tx1"/>
                </a:solidFill>
              </a:rPr>
              <a:t>Nawarathna N.N</a:t>
            </a:r>
            <a:r>
              <a:rPr lang="en-US" sz="1800" b="1" dirty="0">
                <a:solidFill>
                  <a:schemeClr val="tx1"/>
                </a:solidFill>
              </a:rPr>
              <a:t>   </a:t>
            </a:r>
            <a:r>
              <a:rPr lang="en-US" sz="1800" dirty="0">
                <a:solidFill>
                  <a:schemeClr val="tx1"/>
                </a:solidFill>
              </a:rPr>
              <a:t>| </a:t>
            </a:r>
            <a:r>
              <a:rPr lang="en-US" dirty="0">
                <a:solidFill>
                  <a:schemeClr val="tx1"/>
                </a:solidFill>
              </a:rPr>
              <a:t>TMP-2023-24-001</a:t>
            </a:r>
            <a:endParaRPr lang="en-US" sz="1800" b="0" dirty="0">
              <a:solidFill>
                <a:schemeClr val="tx1"/>
              </a:solidFill>
            </a:endParaRPr>
          </a:p>
        </p:txBody>
      </p:sp>
      <p:pic>
        <p:nvPicPr>
          <p:cNvPr id="5" name="Picture 7">
            <a:extLst>
              <a:ext uri="{FF2B5EF4-FFF2-40B4-BE49-F238E27FC236}">
                <a16:creationId xmlns:a16="http://schemas.microsoft.com/office/drawing/2014/main" id="{75F3B76C-BC15-7E74-9E3D-CC4FF717A014}"/>
              </a:ext>
            </a:extLst>
          </p:cNvPr>
          <p:cNvPicPr>
            <a:picLocks noChangeAspect="1"/>
          </p:cNvPicPr>
          <p:nvPr/>
        </p:nvPicPr>
        <p:blipFill>
          <a:blip r:embed="rId8"/>
          <a:srcRect/>
          <a:stretch>
            <a:fillRect/>
          </a:stretch>
        </p:blipFill>
        <p:spPr>
          <a:xfrm>
            <a:off x="2632435" y="2145048"/>
            <a:ext cx="452095" cy="707886"/>
          </a:xfrm>
          <a:prstGeom prst="rect">
            <a:avLst/>
          </a:prstGeom>
        </p:spPr>
      </p:pic>
      <p:pic>
        <p:nvPicPr>
          <p:cNvPr id="6" name="Picture 7">
            <a:extLst>
              <a:ext uri="{FF2B5EF4-FFF2-40B4-BE49-F238E27FC236}">
                <a16:creationId xmlns:a16="http://schemas.microsoft.com/office/drawing/2014/main" id="{3499286B-9FB3-3B35-568D-0CE7302FE86A}"/>
              </a:ext>
            </a:extLst>
          </p:cNvPr>
          <p:cNvPicPr>
            <a:picLocks noChangeAspect="1"/>
          </p:cNvPicPr>
          <p:nvPr/>
        </p:nvPicPr>
        <p:blipFill>
          <a:blip r:embed="rId8"/>
          <a:srcRect/>
          <a:stretch>
            <a:fillRect/>
          </a:stretch>
        </p:blipFill>
        <p:spPr>
          <a:xfrm>
            <a:off x="2632434" y="3150175"/>
            <a:ext cx="452095" cy="707886"/>
          </a:xfrm>
          <a:prstGeom prst="rect">
            <a:avLst/>
          </a:prstGeom>
        </p:spPr>
      </p:pic>
    </p:spTree>
    <p:extLst>
      <p:ext uri="{BB962C8B-B14F-4D97-AF65-F5344CB8AC3E}">
        <p14:creationId xmlns:p14="http://schemas.microsoft.com/office/powerpoint/2010/main" val="2008830848"/>
      </p:ext>
    </p:extLst>
  </p:cSld>
  <p:clrMapOvr>
    <a:masterClrMapping/>
  </p:clrMapOvr>
</p:sld>
</file>

<file path=ppt/theme/theme1.xml><?xml version="1.0" encoding="utf-8"?>
<a:theme xmlns:a="http://schemas.openxmlformats.org/drawingml/2006/main" name="Office Theme">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D08376A6-FCE2-4A8E-BFFF-11B69BD93976}" vid="{0A5F165D-9E14-4628-BA29-A51D7051FD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DB2B50B239E24A8F82F0D49E394E58" ma:contentTypeVersion="14" ma:contentTypeDescription="Create a new document." ma:contentTypeScope="" ma:versionID="32e587de22d3b79a3481677ec975dfed">
  <xsd:schema xmlns:xsd="http://www.w3.org/2001/XMLSchema" xmlns:xs="http://www.w3.org/2001/XMLSchema" xmlns:p="http://schemas.microsoft.com/office/2006/metadata/properties" xmlns:ns2="8a48ffe4-904f-4768-bc85-3c9ca8e9f3cf" xmlns:ns3="db72c12f-87a4-44ab-bbc5-4cc8306b158a" targetNamespace="http://schemas.microsoft.com/office/2006/metadata/properties" ma:root="true" ma:fieldsID="9ba92a3ae1e061e34347de036d15e04c" ns2:_="" ns3:_="">
    <xsd:import namespace="8a48ffe4-904f-4768-bc85-3c9ca8e9f3cf"/>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48ffe4-904f-4768-bc85-3c9ca8e9f3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a48ffe4-904f-4768-bc85-3c9ca8e9f3cf">
      <Terms xmlns="http://schemas.microsoft.com/office/infopath/2007/PartnerControls"/>
    </lcf76f155ced4ddcb4097134ff3c332f>
    <TaxCatchAll xmlns="db72c12f-87a4-44ab-bbc5-4cc8306b158a" xsi:nil="true"/>
  </documentManagement>
</p:properties>
</file>

<file path=customXml/itemProps1.xml><?xml version="1.0" encoding="utf-8"?>
<ds:datastoreItem xmlns:ds="http://schemas.openxmlformats.org/officeDocument/2006/customXml" ds:itemID="{C7386EF5-0BE5-4A79-AAC1-E9F068D79B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a48ffe4-904f-4768-bc85-3c9ca8e9f3cf"/>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95935D-E50B-431A-98B9-5EC459265A3A}">
  <ds:schemaRefs>
    <ds:schemaRef ds:uri="http://schemas.microsoft.com/sharepoint/v3/contenttype/forms"/>
  </ds:schemaRefs>
</ds:datastoreItem>
</file>

<file path=customXml/itemProps3.xml><?xml version="1.0" encoding="utf-8"?>
<ds:datastoreItem xmlns:ds="http://schemas.openxmlformats.org/officeDocument/2006/customXml" ds:itemID="{80CD4A13-61CC-4607-B27C-ED19A00582A4}">
  <ds:schemaRefs>
    <ds:schemaRef ds:uri="http://schemas.microsoft.com/office/2006/metadata/properties"/>
    <ds:schemaRef ds:uri="http://schemas.microsoft.com/office/infopath/2007/PartnerControls"/>
    <ds:schemaRef ds:uri="8a48ffe4-904f-4768-bc85-3c9ca8e9f3cf"/>
    <ds:schemaRef ds:uri="db72c12f-87a4-44ab-bbc5-4cc8306b158a"/>
  </ds:schemaRefs>
</ds:datastoreItem>
</file>

<file path=docProps/app.xml><?xml version="1.0" encoding="utf-8"?>
<Properties xmlns="http://schemas.openxmlformats.org/officeDocument/2006/extended-properties" xmlns:vt="http://schemas.openxmlformats.org/officeDocument/2006/docPropsVTypes">
  <Template>Presentation-template-3</Template>
  <TotalTime>6521</TotalTime>
  <Words>2261</Words>
  <Application>Microsoft Office PowerPoint</Application>
  <PresentationFormat>Widescreen</PresentationFormat>
  <Paragraphs>265</Paragraphs>
  <Slides>50</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50</vt:i4>
      </vt:variant>
    </vt:vector>
  </HeadingPairs>
  <TitlesOfParts>
    <vt:vector size="66" baseType="lpstr">
      <vt:lpstr>Adobe Devanagari</vt:lpstr>
      <vt:lpstr>Arial</vt:lpstr>
      <vt:lpstr>Arial MT</vt:lpstr>
      <vt:lpstr>Calibri</vt:lpstr>
      <vt:lpstr>Cambria</vt:lpstr>
      <vt:lpstr>Google Sans</vt:lpstr>
      <vt:lpstr>Open Sauce SemiBold</vt:lpstr>
      <vt:lpstr>Open Sauce SemiBold Bold</vt:lpstr>
      <vt:lpstr>Segoe UI</vt:lpstr>
      <vt:lpstr>Sitka Text</vt:lpstr>
      <vt:lpstr>Söhne</vt:lpstr>
      <vt:lpstr>Tahoma</vt:lpstr>
      <vt:lpstr>Times New Roman</vt:lpstr>
      <vt:lpstr>Verdana</vt:lpstr>
      <vt:lpstr>Wingdings</vt:lpstr>
      <vt:lpstr>Office Theme</vt:lpstr>
      <vt:lpstr> </vt:lpstr>
      <vt:lpstr>PowerPoint Presentation</vt:lpstr>
      <vt:lpstr>PowerPoint Presentation</vt:lpstr>
      <vt:lpstr>PowerPoint Presentation</vt:lpstr>
      <vt:lpstr>PowerPoint Presentation</vt:lpstr>
      <vt:lpstr>PowerPoint Presentation</vt:lpstr>
      <vt:lpstr>PowerPoint Presentation</vt:lpstr>
      <vt:lpstr> </vt:lpstr>
      <vt:lpstr>RESEARCH QUESTION</vt:lpstr>
      <vt:lpstr>BACKGROUND</vt:lpstr>
      <vt:lpstr>PowerPoint Presentation</vt:lpstr>
      <vt:lpstr>SYSTEM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 BACKGROUND</vt:lpstr>
      <vt:lpstr>SYSTEM DIAGRAM</vt:lpstr>
      <vt:lpstr>RESEARCH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QUESTION</vt:lpstr>
      <vt:lpstr>INTRODUCTION - BACKGROUND</vt:lpstr>
      <vt:lpstr>Specific Objectives</vt:lpstr>
      <vt:lpstr>SYSTEM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an IoT-Based Spy Robot for Environmental Monitoring and Remote Surveillance </dc:title>
  <dc:creator>Chethani M.G.K. it20659226</dc:creator>
  <cp:lastModifiedBy>Nawarathna N.N. it20654658</cp:lastModifiedBy>
  <cp:revision>26</cp:revision>
  <dcterms:created xsi:type="dcterms:W3CDTF">2023-09-03T16:12:52Z</dcterms:created>
  <dcterms:modified xsi:type="dcterms:W3CDTF">2024-06-12T05:16:31Z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0x0101007FDB2B50B239E24A8F82F0D49E394E58</vt:lpwstr>
  </property>
</Properties>
</file>